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17"/>
  </p:notesMasterIdLst>
  <p:sldIdLst>
    <p:sldId id="258" r:id="rId5"/>
    <p:sldId id="559" r:id="rId6"/>
    <p:sldId id="277" r:id="rId7"/>
    <p:sldId id="551" r:id="rId8"/>
    <p:sldId id="546" r:id="rId9"/>
    <p:sldId id="560" r:id="rId10"/>
    <p:sldId id="541" r:id="rId11"/>
    <p:sldId id="500" r:id="rId12"/>
    <p:sldId id="517" r:id="rId13"/>
    <p:sldId id="554" r:id="rId14"/>
    <p:sldId id="549" r:id="rId15"/>
    <p:sldId id="548" r:id="rId16"/>
  </p:sldIdLst>
  <p:sldSz cx="9144000" cy="6858000" type="screen4x3"/>
  <p:notesSz cx="6858000" cy="9144000"/>
  <p:embeddedFontLst>
    <p:embeddedFont>
      <p:font typeface="Calibri" panose="020F0502020204030204" pitchFamily="34" charset="0"/>
      <p:regular r:id="rId18"/>
      <p:bold r:id="rId19"/>
      <p:italic r:id="rId20"/>
      <p:boldItalic r:id="rId21"/>
    </p:embeddedFont>
    <p:embeddedFont>
      <p:font typeface="Calibri Light" panose="020F0302020204030204" pitchFamily="34" charset="0"/>
      <p:regular r:id="rId22"/>
      <p:italic r:id="rId23"/>
    </p:embeddedFont>
    <p:embeddedFont>
      <p:font typeface="Cascadia Code" panose="020B0609020000020004" pitchFamily="49"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497C"/>
    <a:srgbClr val="008000"/>
    <a:srgbClr val="009900"/>
    <a:srgbClr val="006666"/>
    <a:srgbClr val="0066CC"/>
    <a:srgbClr val="FF339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ACDA79A-D00D-40AD-9729-6EDB1091C2EC}">
  <a:tblStyle styleId="{FACDA79A-D00D-40AD-9729-6EDB1091C2E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Στυλ με θέμα 1 - Έμφαση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B4B98B0-60AC-42C2-AFA5-B58CD77FA1E5}" styleName="Φωτεινό στυλ 1 - Έμφαση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Φωτεινό στυλ 3 - Έμφαση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3" autoAdjust="0"/>
    <p:restoredTop sz="93001" autoAdjust="0"/>
  </p:normalViewPr>
  <p:slideViewPr>
    <p:cSldViewPr>
      <p:cViewPr varScale="1">
        <p:scale>
          <a:sx n="103" d="100"/>
          <a:sy n="103" d="100"/>
        </p:scale>
        <p:origin x="1243" y="56"/>
      </p:cViewPr>
      <p:guideLst>
        <p:guide orient="horz" pos="2160"/>
        <p:guide pos="2880"/>
      </p:guideLst>
    </p:cSldViewPr>
  </p:slid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customXml" Target="../customXml/item3.xml"/><Relationship Id="rId21" Type="http://schemas.openxmlformats.org/officeDocument/2006/relationships/font" Target="fonts/font4.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7.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aa397a42ba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4" name="Google Shape;134;gaa397a42ba_0_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just" defTabSz="914400" rtl="0" eaLnBrk="1" fontAlgn="base" latinLnBrk="0" hangingPunct="1">
              <a:lnSpc>
                <a:spcPct val="100000"/>
              </a:lnSpc>
              <a:spcBef>
                <a:spcPct val="0"/>
              </a:spcBef>
              <a:spcAft>
                <a:spcPct val="0"/>
              </a:spcAft>
              <a:buClrTx/>
              <a:buSzTx/>
              <a:buFont typeface="Arial"/>
              <a:buNone/>
              <a:tabLst/>
              <a:defRPr/>
            </a:pPr>
            <a:r>
              <a:rPr kumimoji="0" lang="en-US" sz="1100" b="1" i="1" u="none" strike="noStrike" kern="0" cap="none" spc="0" normalizeH="0" baseline="0" noProof="0" dirty="0">
                <a:ln>
                  <a:noFill/>
                </a:ln>
                <a:solidFill>
                  <a:schemeClr val="accent1">
                    <a:lumMod val="50000"/>
                  </a:schemeClr>
                </a:solidFill>
                <a:effectLst/>
                <a:uLnTx/>
                <a:uFillTx/>
                <a:latin typeface="Calibri Light" charset="-95"/>
                <a:ea typeface="Calibri" charset="-95"/>
                <a:cs typeface="Calibri Light" charset="-95"/>
                <a:sym typeface="Arial"/>
              </a:rPr>
              <a:t>A data call </a:t>
            </a:r>
            <a:r>
              <a:rPr kumimoji="0" lang="en-US" sz="1100" b="0" i="1" u="none" strike="noStrike" kern="0" cap="none" spc="0" normalizeH="0" baseline="0" noProof="0" dirty="0">
                <a:ln>
                  <a:noFill/>
                </a:ln>
                <a:solidFill>
                  <a:schemeClr val="accent1">
                    <a:lumMod val="50000"/>
                  </a:schemeClr>
                </a:solidFill>
                <a:effectLst/>
                <a:uLnTx/>
                <a:uFillTx/>
                <a:latin typeface="Calibri Light" charset="-95"/>
                <a:ea typeface="Calibri" charset="-95"/>
                <a:cs typeface="Calibri Light" charset="-95"/>
                <a:sym typeface="Arial"/>
              </a:rPr>
              <a:t>was drafted to the relevant Member States of the Med&amp;BS region. The requested datasets covers the periods of the DCR &amp; DCF programs</a:t>
            </a:r>
          </a:p>
          <a:p>
            <a:pPr marL="0" marR="0" lvl="0" indent="0" algn="just" defTabSz="914400" rtl="0" eaLnBrk="1" fontAlgn="base" latinLnBrk="0" hangingPunct="1">
              <a:lnSpc>
                <a:spcPct val="100000"/>
              </a:lnSpc>
              <a:spcBef>
                <a:spcPct val="0"/>
              </a:spcBef>
              <a:spcAft>
                <a:spcPct val="0"/>
              </a:spcAft>
              <a:buClrTx/>
              <a:buSzTx/>
              <a:buFont typeface="Arial"/>
              <a:buNone/>
              <a:tabLst/>
              <a:defRPr/>
            </a:pPr>
            <a:endParaRPr kumimoji="0" lang="en-US" sz="800" b="0" i="1" u="none" strike="noStrike" kern="0" cap="none" spc="0" normalizeH="0" baseline="0" noProof="0" dirty="0">
              <a:ln>
                <a:noFill/>
              </a:ln>
              <a:solidFill>
                <a:schemeClr val="accent1">
                  <a:lumMod val="50000"/>
                </a:schemeClr>
              </a:solidFill>
              <a:effectLst/>
              <a:uLnTx/>
              <a:uFillTx/>
              <a:latin typeface="Calibri Light" charset="-95"/>
              <a:ea typeface="Calibri" charset="-95"/>
              <a:cs typeface="Calibri Light" charset="-95"/>
              <a:sym typeface="Arial"/>
            </a:endParaRPr>
          </a:p>
          <a:p>
            <a:pPr marL="463550" marR="0" lvl="0" indent="-2857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i="1" u="none" strike="noStrike" kern="0" cap="none" spc="0" normalizeH="0" baseline="0" noProof="0" dirty="0">
                <a:ln>
                  <a:noFill/>
                </a:ln>
                <a:solidFill>
                  <a:srgbClr val="1E497C"/>
                </a:solidFill>
                <a:effectLst/>
                <a:uLnTx/>
                <a:uFillTx/>
                <a:latin typeface="Calibri Light" charset="-95"/>
                <a:ea typeface="Calibri" charset="-95"/>
                <a:cs typeface="Calibri Light" charset="-95"/>
                <a:sym typeface="Arial"/>
              </a:rPr>
              <a:t>2002-2022 for Med&amp;BS datacall, </a:t>
            </a:r>
          </a:p>
          <a:p>
            <a:pPr marL="463550" marR="0" lvl="0" indent="-2857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i="1" u="none" strike="noStrike" kern="0" cap="none" spc="0" normalizeH="0" baseline="0" noProof="0" dirty="0">
                <a:ln>
                  <a:noFill/>
                </a:ln>
                <a:solidFill>
                  <a:srgbClr val="1E497C"/>
                </a:solidFill>
                <a:effectLst/>
                <a:uLnTx/>
                <a:uFillTx/>
                <a:latin typeface="Calibri Light" charset="-95"/>
                <a:ea typeface="Calibri" charset="-95"/>
                <a:cs typeface="Calibri Light" charset="-95"/>
                <a:sym typeface="Arial"/>
              </a:rPr>
              <a:t>2013-2022 for FDI datacall, </a:t>
            </a:r>
          </a:p>
          <a:p>
            <a:pPr marL="463550" marR="0" lvl="0" indent="-2857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i="1" u="none" strike="noStrike" kern="0" cap="none" spc="0" normalizeH="0" baseline="0" noProof="0" dirty="0">
                <a:ln>
                  <a:noFill/>
                </a:ln>
                <a:solidFill>
                  <a:srgbClr val="1E497C"/>
                </a:solidFill>
                <a:effectLst/>
                <a:uLnTx/>
                <a:uFillTx/>
                <a:latin typeface="Calibri Light" charset="-95"/>
                <a:ea typeface="Calibri" charset="-95"/>
                <a:cs typeface="Calibri Light" charset="-95"/>
                <a:sym typeface="Arial"/>
              </a:rPr>
              <a:t>2017-2022 for GFCM/DCRF datacall, </a:t>
            </a:r>
          </a:p>
          <a:p>
            <a:pPr marL="463550" marR="0" lvl="0" indent="-2857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i="1" u="none" strike="noStrike" kern="0" cap="none" spc="0" normalizeH="0" baseline="0" noProof="0" dirty="0">
                <a:ln>
                  <a:noFill/>
                </a:ln>
                <a:solidFill>
                  <a:srgbClr val="1E497C"/>
                </a:solidFill>
                <a:effectLst/>
                <a:uLnTx/>
                <a:uFillTx/>
                <a:latin typeface="Calibri Light" charset="-95"/>
                <a:ea typeface="Calibri" charset="-95"/>
                <a:cs typeface="Calibri Light" charset="-95"/>
                <a:sym typeface="Arial"/>
              </a:rPr>
              <a:t>Med&amp;BS RCG data (DCR &amp; DCF: fishing intensity, landings).</a:t>
            </a:r>
          </a:p>
          <a:p>
            <a:pPr marL="463550" marR="0" lvl="0" indent="-2857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i="1" u="none" strike="noStrike" kern="0" cap="none" spc="0" normalizeH="0" baseline="0" noProof="0" dirty="0">
                <a:ln>
                  <a:noFill/>
                </a:ln>
                <a:solidFill>
                  <a:srgbClr val="1E497C"/>
                </a:solidFill>
                <a:effectLst/>
                <a:uLnTx/>
                <a:uFillTx/>
                <a:latin typeface="Calibri Light" charset="-95"/>
                <a:ea typeface="Calibri" charset="-95"/>
                <a:cs typeface="Calibri Light" charset="-95"/>
                <a:sym typeface="Arial"/>
              </a:rPr>
              <a:t>Detailed biological data</a:t>
            </a:r>
          </a:p>
          <a:p>
            <a:pPr marL="463550" marR="0" lvl="0" indent="-2857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i="1" u="none" strike="noStrike" kern="0" cap="none" spc="0" normalizeH="0" baseline="0" noProof="0" dirty="0">
                <a:ln>
                  <a:noFill/>
                </a:ln>
                <a:solidFill>
                  <a:srgbClr val="1E497C"/>
                </a:solidFill>
                <a:effectLst/>
                <a:uLnTx/>
                <a:uFillTx/>
                <a:latin typeface="Calibri Light" charset="-95"/>
                <a:ea typeface="Calibri" charset="-95"/>
                <a:cs typeface="Calibri Light" charset="-95"/>
                <a:sym typeface="Arial"/>
              </a:rPr>
              <a:t>MEDITS data</a:t>
            </a:r>
          </a:p>
          <a:p>
            <a:pPr marL="463550" marR="0" lvl="0" indent="-2857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000" i="1" dirty="0">
                <a:solidFill>
                  <a:srgbClr val="1E497C"/>
                </a:solidFill>
                <a:latin typeface="Calibri Light" charset="-95"/>
                <a:ea typeface="Calibri" charset="-95"/>
                <a:cs typeface="Calibri Light" charset="-95"/>
              </a:rPr>
              <a:t>AER data</a:t>
            </a:r>
            <a:endParaRPr kumimoji="0" lang="en-US" sz="1000" i="1" u="none" strike="noStrike" kern="0" cap="none" spc="0" normalizeH="0" baseline="0" noProof="0" dirty="0">
              <a:ln>
                <a:noFill/>
              </a:ln>
              <a:solidFill>
                <a:srgbClr val="1E497C"/>
              </a:solidFill>
              <a:effectLst/>
              <a:uLnTx/>
              <a:uFillTx/>
              <a:latin typeface="Calibri Light" charset="-95"/>
              <a:ea typeface="Calibri" charset="-95"/>
              <a:cs typeface="Calibri Light" charset="-95"/>
              <a:sym typeface="Arial"/>
            </a:endParaRPr>
          </a:p>
          <a:p>
            <a:pPr marL="0" marR="0" lvl="0" indent="0" algn="just" defTabSz="914400" rtl="0" eaLnBrk="1" fontAlgn="base" latinLnBrk="0" hangingPunct="1">
              <a:lnSpc>
                <a:spcPct val="100000"/>
              </a:lnSpc>
              <a:spcBef>
                <a:spcPct val="0"/>
              </a:spcBef>
              <a:spcAft>
                <a:spcPct val="0"/>
              </a:spcAft>
              <a:buClrTx/>
              <a:buSzTx/>
              <a:buFont typeface="Arial"/>
              <a:buNone/>
              <a:tabLst/>
              <a:defRPr/>
            </a:pPr>
            <a:r>
              <a:rPr kumimoji="0" lang="en-US" sz="1000" b="0" i="1" u="none" strike="noStrike" kern="0" cap="none" spc="0" normalizeH="0" baseline="0" noProof="0" dirty="0">
                <a:ln>
                  <a:noFill/>
                </a:ln>
                <a:solidFill>
                  <a:schemeClr val="accent1">
                    <a:lumMod val="50000"/>
                  </a:schemeClr>
                </a:solidFill>
                <a:effectLst/>
                <a:uLnTx/>
                <a:uFillTx/>
                <a:latin typeface="Calibri Light" charset="-95"/>
                <a:ea typeface="Calibri" charset="-95"/>
                <a:cs typeface="Calibri Light" charset="-95"/>
                <a:sym typeface="Arial"/>
              </a:rPr>
              <a:t> </a:t>
            </a:r>
          </a:p>
          <a:p>
            <a:pPr marL="0" marR="0" lvl="0" indent="0" algn="just" defTabSz="914400" rtl="0" eaLnBrk="1" fontAlgn="base" latinLnBrk="0" hangingPunct="1">
              <a:lnSpc>
                <a:spcPct val="100000"/>
              </a:lnSpc>
              <a:spcBef>
                <a:spcPct val="0"/>
              </a:spcBef>
              <a:spcAft>
                <a:spcPct val="0"/>
              </a:spcAft>
              <a:buClrTx/>
              <a:buSzTx/>
              <a:buFont typeface="Arial"/>
              <a:buNone/>
              <a:tabLst/>
              <a:defRPr/>
            </a:pPr>
            <a:r>
              <a:rPr kumimoji="0" lang="en-US" sz="1100" b="0" i="1" u="none" strike="noStrike" kern="0" cap="none" spc="0" normalizeH="0" baseline="0" noProof="0" dirty="0">
                <a:ln>
                  <a:noFill/>
                </a:ln>
                <a:solidFill>
                  <a:schemeClr val="accent1">
                    <a:lumMod val="50000"/>
                  </a:schemeClr>
                </a:solidFill>
                <a:effectLst/>
                <a:uLnTx/>
                <a:uFillTx/>
                <a:latin typeface="Calibri Light" charset="-95"/>
                <a:ea typeface="Calibri" charset="-95"/>
                <a:cs typeface="Calibri Light" charset="-95"/>
                <a:sym typeface="Arial"/>
              </a:rPr>
              <a:t>The </a:t>
            </a:r>
            <a:r>
              <a:rPr kumimoji="0" lang="en-US" sz="1100" b="1" i="1" u="none" strike="noStrike" kern="0" cap="none" spc="0" normalizeH="0" baseline="0" noProof="0" dirty="0">
                <a:ln>
                  <a:noFill/>
                </a:ln>
                <a:solidFill>
                  <a:schemeClr val="accent1">
                    <a:lumMod val="50000"/>
                  </a:schemeClr>
                </a:solidFill>
                <a:effectLst/>
                <a:uLnTx/>
                <a:uFillTx/>
                <a:latin typeface="Calibri Light" charset="-95"/>
                <a:ea typeface="Calibri" charset="-95"/>
                <a:cs typeface="Calibri Light" charset="-95"/>
                <a:sym typeface="Arial"/>
              </a:rPr>
              <a:t>JRC</a:t>
            </a:r>
            <a:r>
              <a:rPr kumimoji="0" lang="en-US" sz="1100" b="0" i="1" u="none" strike="noStrike" kern="0" cap="none" spc="0" normalizeH="0" baseline="0" noProof="0" dirty="0">
                <a:ln>
                  <a:noFill/>
                </a:ln>
                <a:solidFill>
                  <a:schemeClr val="accent1">
                    <a:lumMod val="50000"/>
                  </a:schemeClr>
                </a:solidFill>
                <a:effectLst/>
                <a:uLnTx/>
                <a:uFillTx/>
                <a:latin typeface="Calibri Light" charset="-95"/>
                <a:ea typeface="Calibri" charset="-95"/>
                <a:cs typeface="Calibri Light" charset="-95"/>
                <a:sym typeface="Arial"/>
              </a:rPr>
              <a:t> and </a:t>
            </a:r>
            <a:r>
              <a:rPr kumimoji="0" lang="en-US" sz="1100" b="1" i="1" u="none" strike="noStrike" kern="0" cap="none" spc="0" normalizeH="0" baseline="0" noProof="0" dirty="0">
                <a:ln>
                  <a:noFill/>
                </a:ln>
                <a:solidFill>
                  <a:schemeClr val="accent1">
                    <a:lumMod val="50000"/>
                  </a:schemeClr>
                </a:solidFill>
                <a:effectLst/>
                <a:uLnTx/>
                <a:uFillTx/>
                <a:latin typeface="Calibri Light" charset="-95"/>
                <a:ea typeface="Calibri" charset="-95"/>
                <a:cs typeface="Calibri Light" charset="-95"/>
                <a:sym typeface="Arial"/>
              </a:rPr>
              <a:t>GFCM</a:t>
            </a:r>
            <a:r>
              <a:rPr kumimoji="0" lang="en-US" sz="1100" b="0" i="1" u="none" strike="noStrike" kern="0" cap="none" spc="0" normalizeH="0" baseline="0" noProof="0" dirty="0">
                <a:ln>
                  <a:noFill/>
                </a:ln>
                <a:solidFill>
                  <a:schemeClr val="accent1">
                    <a:lumMod val="50000"/>
                  </a:schemeClr>
                </a:solidFill>
                <a:effectLst/>
                <a:uLnTx/>
                <a:uFillTx/>
                <a:latin typeface="Calibri Light" charset="-95"/>
                <a:ea typeface="Calibri" charset="-95"/>
                <a:cs typeface="Calibri Light" charset="-95"/>
                <a:sym typeface="Arial"/>
              </a:rPr>
              <a:t> provided the </a:t>
            </a:r>
            <a:r>
              <a:rPr lang="en-US" sz="1100" i="1" dirty="0">
                <a:solidFill>
                  <a:schemeClr val="accent1">
                    <a:lumMod val="50000"/>
                  </a:schemeClr>
                </a:solidFill>
                <a:latin typeface="Calibri Light" charset="-95"/>
                <a:ea typeface="Calibri" charset="-95"/>
                <a:cs typeface="Calibri Light" charset="-95"/>
              </a:rPr>
              <a:t>requested datasets;</a:t>
            </a:r>
          </a:p>
          <a:p>
            <a:pPr marL="0" marR="0" lvl="0" indent="0" algn="just" defTabSz="914400" rtl="0" eaLnBrk="1" fontAlgn="base" latinLnBrk="0" hangingPunct="1">
              <a:lnSpc>
                <a:spcPct val="100000"/>
              </a:lnSpc>
              <a:spcBef>
                <a:spcPct val="0"/>
              </a:spcBef>
              <a:spcAft>
                <a:spcPct val="0"/>
              </a:spcAft>
              <a:buClrTx/>
              <a:buSzTx/>
              <a:buFont typeface="Arial"/>
              <a:buNone/>
              <a:tabLst/>
              <a:defRPr/>
            </a:pPr>
            <a:endParaRPr kumimoji="0" lang="en-US" sz="800" b="0" i="1" u="none" strike="noStrike" kern="0" cap="none" spc="0" normalizeH="0" baseline="0" noProof="0" dirty="0">
              <a:ln>
                <a:noFill/>
              </a:ln>
              <a:solidFill>
                <a:schemeClr val="accent1">
                  <a:lumMod val="50000"/>
                </a:schemeClr>
              </a:solidFill>
              <a:effectLst/>
              <a:uLnTx/>
              <a:uFillTx/>
              <a:latin typeface="Calibri Light" charset="-95"/>
              <a:ea typeface="Calibri" charset="-95"/>
              <a:cs typeface="Calibri Light" charset="-95"/>
              <a:sym typeface="Arial"/>
            </a:endParaRPr>
          </a:p>
          <a:p>
            <a:pPr marL="0" marR="0" lvl="0" indent="0" algn="just" defTabSz="914400" rtl="0" eaLnBrk="1" fontAlgn="base" latinLnBrk="0" hangingPunct="1">
              <a:lnSpc>
                <a:spcPct val="100000"/>
              </a:lnSpc>
              <a:spcBef>
                <a:spcPct val="0"/>
              </a:spcBef>
              <a:spcAft>
                <a:spcPct val="0"/>
              </a:spcAft>
              <a:buClrTx/>
              <a:buSzTx/>
              <a:buFont typeface="Arial"/>
              <a:buNone/>
              <a:tabLst/>
              <a:defRPr/>
            </a:pPr>
            <a:r>
              <a:rPr kumimoji="0" lang="en-US" sz="1100" b="0" i="1" u="none" strike="noStrike" kern="0" cap="none" spc="0" normalizeH="0" baseline="0" noProof="0" dirty="0">
                <a:ln>
                  <a:noFill/>
                </a:ln>
                <a:solidFill>
                  <a:schemeClr val="accent1">
                    <a:lumMod val="50000"/>
                  </a:schemeClr>
                </a:solidFill>
                <a:effectLst/>
                <a:uLnTx/>
                <a:uFillTx/>
                <a:latin typeface="Calibri Light" charset="-95"/>
                <a:ea typeface="Calibri" charset="-95"/>
                <a:cs typeface="Calibri Light" charset="-95"/>
                <a:sym typeface="Arial"/>
              </a:rPr>
              <a:t>The Member States are invited to use the </a:t>
            </a:r>
            <a:r>
              <a:rPr lang="en-US" sz="1100" i="1" dirty="0">
                <a:solidFill>
                  <a:schemeClr val="accent1">
                    <a:lumMod val="50000"/>
                  </a:schemeClr>
                </a:solidFill>
                <a:latin typeface="Calibri Light" charset="-95"/>
                <a:ea typeface="Calibri" charset="-95"/>
                <a:cs typeface="Calibri Light" charset="-95"/>
              </a:rPr>
              <a:t>RDBFIS</a:t>
            </a:r>
            <a:r>
              <a:rPr kumimoji="0" lang="en-US" sz="1100" b="0" i="1" u="none" strike="noStrike" kern="0" cap="none" spc="0" normalizeH="0" baseline="0" noProof="0" dirty="0">
                <a:ln>
                  <a:noFill/>
                </a:ln>
                <a:solidFill>
                  <a:schemeClr val="accent1">
                    <a:lumMod val="50000"/>
                  </a:schemeClr>
                </a:solidFill>
                <a:effectLst/>
                <a:uLnTx/>
                <a:uFillTx/>
                <a:latin typeface="Calibri Light" charset="-95"/>
                <a:ea typeface="Calibri" charset="-95"/>
                <a:cs typeface="Calibri Light" charset="-95"/>
                <a:sym typeface="Arial"/>
              </a:rPr>
              <a:t> to execute syntax and data quality control procedures and store the clean data into the system (</a:t>
            </a:r>
            <a:r>
              <a:rPr kumimoji="0" lang="en-US" sz="1100" b="0" i="1" u="sng" strike="noStrike" kern="0" cap="none" spc="0" normalizeH="0" baseline="0" noProof="0" dirty="0">
                <a:ln>
                  <a:noFill/>
                </a:ln>
                <a:solidFill>
                  <a:schemeClr val="accent1">
                    <a:lumMod val="50000"/>
                  </a:schemeClr>
                </a:solidFill>
                <a:effectLst/>
                <a:uLnTx/>
                <a:uFillTx/>
                <a:latin typeface="Calibri Light" charset="-95"/>
                <a:ea typeface="Calibri" charset="-95"/>
                <a:cs typeface="Calibri Light" charset="-95"/>
                <a:sym typeface="Arial"/>
              </a:rPr>
              <a:t>through a strict set of validation rules solid based on the datacall ANNEXES</a:t>
            </a:r>
            <a:r>
              <a:rPr kumimoji="0" lang="en-US" sz="1100" b="0" i="1" u="none" strike="noStrike" kern="0" cap="none" spc="0" normalizeH="0" baseline="0" noProof="0" dirty="0">
                <a:ln>
                  <a:noFill/>
                </a:ln>
                <a:solidFill>
                  <a:schemeClr val="accent1">
                    <a:lumMod val="50000"/>
                  </a:schemeClr>
                </a:solidFill>
                <a:effectLst/>
                <a:uLnTx/>
                <a:uFillTx/>
                <a:latin typeface="Calibri Light" charset="-95"/>
                <a:ea typeface="Calibri" charset="-95"/>
                <a:cs typeface="Calibri Light" charset="-95"/>
                <a:sym typeface="Arial"/>
              </a:rPr>
              <a:t>). A dedicated RDBFIS team support this process through bilateral contacts and working jointly with the Member States. </a:t>
            </a:r>
            <a:r>
              <a:rPr lang="en-US" sz="1100" b="1" i="1" dirty="0">
                <a:solidFill>
                  <a:schemeClr val="accent1">
                    <a:lumMod val="50000"/>
                  </a:schemeClr>
                </a:solidFill>
                <a:latin typeface="Calibri Light" charset="-95"/>
                <a:ea typeface="Calibri" charset="-95"/>
                <a:cs typeface="Calibri Light" charset="-95"/>
              </a:rPr>
              <a:t>T</a:t>
            </a:r>
            <a:r>
              <a:rPr kumimoji="0" lang="en-US" sz="1100" b="1" i="1" strike="noStrike" kern="0" cap="none" spc="0" normalizeH="0" baseline="0" noProof="0" dirty="0">
                <a:ln>
                  <a:noFill/>
                </a:ln>
                <a:solidFill>
                  <a:schemeClr val="accent1">
                    <a:lumMod val="50000"/>
                  </a:schemeClr>
                </a:solidFill>
                <a:effectLst/>
                <a:uLnTx/>
                <a:uFillTx/>
                <a:latin typeface="Calibri Light" charset="-95"/>
                <a:ea typeface="Calibri" charset="-95"/>
                <a:cs typeface="Calibri Light" charset="-95"/>
                <a:sym typeface="Arial"/>
              </a:rPr>
              <a:t>he process is progressing satisfactorily, the RDBFIS core team supports all MSs’ requirements.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l-G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048628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just" defTabSz="914400" rtl="0" eaLnBrk="1" fontAlgn="base" latinLnBrk="0" hangingPunct="1">
              <a:lnSpc>
                <a:spcPct val="100000"/>
              </a:lnSpc>
              <a:spcBef>
                <a:spcPct val="0"/>
              </a:spcBef>
              <a:spcAft>
                <a:spcPct val="0"/>
              </a:spcAft>
              <a:buClrTx/>
              <a:buSzTx/>
              <a:buFont typeface="Arial"/>
              <a:buNone/>
              <a:tabLst/>
              <a:defRPr/>
            </a:pPr>
            <a:r>
              <a:rPr kumimoji="0" lang="en-US" sz="1100" b="1" i="1" u="none" strike="noStrike" kern="0" cap="none" spc="0" normalizeH="0" baseline="0" noProof="0" dirty="0">
                <a:ln>
                  <a:noFill/>
                </a:ln>
                <a:solidFill>
                  <a:schemeClr val="accent1">
                    <a:lumMod val="50000"/>
                  </a:schemeClr>
                </a:solidFill>
                <a:effectLst/>
                <a:uLnTx/>
                <a:uFillTx/>
                <a:latin typeface="Calibri Light" charset="-95"/>
                <a:ea typeface="Calibri" charset="-95"/>
                <a:cs typeface="Calibri Light" charset="-95"/>
                <a:sym typeface="Arial"/>
              </a:rPr>
              <a:t>A data call </a:t>
            </a:r>
            <a:r>
              <a:rPr kumimoji="0" lang="en-US" sz="1100" b="0" i="1" u="none" strike="noStrike" kern="0" cap="none" spc="0" normalizeH="0" baseline="0" noProof="0" dirty="0">
                <a:ln>
                  <a:noFill/>
                </a:ln>
                <a:solidFill>
                  <a:schemeClr val="accent1">
                    <a:lumMod val="50000"/>
                  </a:schemeClr>
                </a:solidFill>
                <a:effectLst/>
                <a:uLnTx/>
                <a:uFillTx/>
                <a:latin typeface="Calibri Light" charset="-95"/>
                <a:ea typeface="Calibri" charset="-95"/>
                <a:cs typeface="Calibri Light" charset="-95"/>
                <a:sym typeface="Arial"/>
              </a:rPr>
              <a:t>was drafted to the relevant Member States of the Med&amp;BS region. The requested datasets covers the periods of the DCR &amp; DCF programs</a:t>
            </a:r>
          </a:p>
          <a:p>
            <a:pPr marL="0" marR="0" lvl="0" indent="0" algn="just" defTabSz="914400" rtl="0" eaLnBrk="1" fontAlgn="base" latinLnBrk="0" hangingPunct="1">
              <a:lnSpc>
                <a:spcPct val="100000"/>
              </a:lnSpc>
              <a:spcBef>
                <a:spcPct val="0"/>
              </a:spcBef>
              <a:spcAft>
                <a:spcPct val="0"/>
              </a:spcAft>
              <a:buClrTx/>
              <a:buSzTx/>
              <a:buFont typeface="Arial"/>
              <a:buNone/>
              <a:tabLst/>
              <a:defRPr/>
            </a:pPr>
            <a:endParaRPr kumimoji="0" lang="en-US" sz="800" b="0" i="1" u="none" strike="noStrike" kern="0" cap="none" spc="0" normalizeH="0" baseline="0" noProof="0" dirty="0">
              <a:ln>
                <a:noFill/>
              </a:ln>
              <a:solidFill>
                <a:schemeClr val="accent1">
                  <a:lumMod val="50000"/>
                </a:schemeClr>
              </a:solidFill>
              <a:effectLst/>
              <a:uLnTx/>
              <a:uFillTx/>
              <a:latin typeface="Calibri Light" charset="-95"/>
              <a:ea typeface="Calibri" charset="-95"/>
              <a:cs typeface="Calibri Light" charset="-95"/>
              <a:sym typeface="Arial"/>
            </a:endParaRPr>
          </a:p>
          <a:p>
            <a:pPr marL="463550" marR="0" lvl="0" indent="-2857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i="1" u="none" strike="noStrike" kern="0" cap="none" spc="0" normalizeH="0" baseline="0" noProof="0" dirty="0">
                <a:ln>
                  <a:noFill/>
                </a:ln>
                <a:solidFill>
                  <a:srgbClr val="1E497C"/>
                </a:solidFill>
                <a:effectLst/>
                <a:uLnTx/>
                <a:uFillTx/>
                <a:latin typeface="Calibri Light" charset="-95"/>
                <a:ea typeface="Calibri" charset="-95"/>
                <a:cs typeface="Calibri Light" charset="-95"/>
                <a:sym typeface="Arial"/>
              </a:rPr>
              <a:t>2002-2022 for Med&amp;BS datacall, </a:t>
            </a:r>
          </a:p>
          <a:p>
            <a:pPr marL="463550" marR="0" lvl="0" indent="-2857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i="1" u="none" strike="noStrike" kern="0" cap="none" spc="0" normalizeH="0" baseline="0" noProof="0" dirty="0">
                <a:ln>
                  <a:noFill/>
                </a:ln>
                <a:solidFill>
                  <a:srgbClr val="1E497C"/>
                </a:solidFill>
                <a:effectLst/>
                <a:uLnTx/>
                <a:uFillTx/>
                <a:latin typeface="Calibri Light" charset="-95"/>
                <a:ea typeface="Calibri" charset="-95"/>
                <a:cs typeface="Calibri Light" charset="-95"/>
                <a:sym typeface="Arial"/>
              </a:rPr>
              <a:t>2013-2022 for FDI datacall, </a:t>
            </a:r>
          </a:p>
          <a:p>
            <a:pPr marL="463550" marR="0" lvl="0" indent="-2857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i="1" u="none" strike="noStrike" kern="0" cap="none" spc="0" normalizeH="0" baseline="0" noProof="0" dirty="0">
                <a:ln>
                  <a:noFill/>
                </a:ln>
                <a:solidFill>
                  <a:srgbClr val="1E497C"/>
                </a:solidFill>
                <a:effectLst/>
                <a:uLnTx/>
                <a:uFillTx/>
                <a:latin typeface="Calibri Light" charset="-95"/>
                <a:ea typeface="Calibri" charset="-95"/>
                <a:cs typeface="Calibri Light" charset="-95"/>
                <a:sym typeface="Arial"/>
              </a:rPr>
              <a:t>2017-2022 for GFCM/DCRF datacall, </a:t>
            </a:r>
          </a:p>
          <a:p>
            <a:pPr marL="463550" marR="0" lvl="0" indent="-2857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i="1" u="none" strike="noStrike" kern="0" cap="none" spc="0" normalizeH="0" baseline="0" noProof="0" dirty="0">
                <a:ln>
                  <a:noFill/>
                </a:ln>
                <a:solidFill>
                  <a:srgbClr val="1E497C"/>
                </a:solidFill>
                <a:effectLst/>
                <a:uLnTx/>
                <a:uFillTx/>
                <a:latin typeface="Calibri Light" charset="-95"/>
                <a:ea typeface="Calibri" charset="-95"/>
                <a:cs typeface="Calibri Light" charset="-95"/>
                <a:sym typeface="Arial"/>
              </a:rPr>
              <a:t>Med&amp;BS RCG data (DCR &amp; DCF: fishing intensity, landings).</a:t>
            </a:r>
          </a:p>
          <a:p>
            <a:pPr marL="463550" marR="0" lvl="0" indent="-2857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i="1" u="none" strike="noStrike" kern="0" cap="none" spc="0" normalizeH="0" baseline="0" noProof="0" dirty="0">
                <a:ln>
                  <a:noFill/>
                </a:ln>
                <a:solidFill>
                  <a:srgbClr val="1E497C"/>
                </a:solidFill>
                <a:effectLst/>
                <a:uLnTx/>
                <a:uFillTx/>
                <a:latin typeface="Calibri Light" charset="-95"/>
                <a:ea typeface="Calibri" charset="-95"/>
                <a:cs typeface="Calibri Light" charset="-95"/>
                <a:sym typeface="Arial"/>
              </a:rPr>
              <a:t>Detailed biological data</a:t>
            </a:r>
          </a:p>
          <a:p>
            <a:pPr marL="463550" marR="0" lvl="0" indent="-2857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i="1" u="none" strike="noStrike" kern="0" cap="none" spc="0" normalizeH="0" baseline="0" noProof="0" dirty="0">
                <a:ln>
                  <a:noFill/>
                </a:ln>
                <a:solidFill>
                  <a:srgbClr val="1E497C"/>
                </a:solidFill>
                <a:effectLst/>
                <a:uLnTx/>
                <a:uFillTx/>
                <a:latin typeface="Calibri Light" charset="-95"/>
                <a:ea typeface="Calibri" charset="-95"/>
                <a:cs typeface="Calibri Light" charset="-95"/>
                <a:sym typeface="Arial"/>
              </a:rPr>
              <a:t>MEDITS data</a:t>
            </a:r>
          </a:p>
          <a:p>
            <a:pPr marL="463550" marR="0" lvl="0" indent="-2857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000" i="1" dirty="0">
                <a:solidFill>
                  <a:srgbClr val="1E497C"/>
                </a:solidFill>
                <a:latin typeface="Calibri Light" charset="-95"/>
                <a:ea typeface="Calibri" charset="-95"/>
                <a:cs typeface="Calibri Light" charset="-95"/>
              </a:rPr>
              <a:t>AER data</a:t>
            </a:r>
            <a:endParaRPr kumimoji="0" lang="en-US" sz="1000" i="1" u="none" strike="noStrike" kern="0" cap="none" spc="0" normalizeH="0" baseline="0" noProof="0" dirty="0">
              <a:ln>
                <a:noFill/>
              </a:ln>
              <a:solidFill>
                <a:srgbClr val="1E497C"/>
              </a:solidFill>
              <a:effectLst/>
              <a:uLnTx/>
              <a:uFillTx/>
              <a:latin typeface="Calibri Light" charset="-95"/>
              <a:ea typeface="Calibri" charset="-95"/>
              <a:cs typeface="Calibri Light" charset="-95"/>
              <a:sym typeface="Arial"/>
            </a:endParaRPr>
          </a:p>
          <a:p>
            <a:pPr marL="0" marR="0" lvl="0" indent="0" algn="just" defTabSz="914400" rtl="0" eaLnBrk="1" fontAlgn="base" latinLnBrk="0" hangingPunct="1">
              <a:lnSpc>
                <a:spcPct val="100000"/>
              </a:lnSpc>
              <a:spcBef>
                <a:spcPct val="0"/>
              </a:spcBef>
              <a:spcAft>
                <a:spcPct val="0"/>
              </a:spcAft>
              <a:buClrTx/>
              <a:buSzTx/>
              <a:buFont typeface="Arial"/>
              <a:buNone/>
              <a:tabLst/>
              <a:defRPr/>
            </a:pPr>
            <a:r>
              <a:rPr kumimoji="0" lang="en-US" sz="1000" b="0" i="1" u="none" strike="noStrike" kern="0" cap="none" spc="0" normalizeH="0" baseline="0" noProof="0" dirty="0">
                <a:ln>
                  <a:noFill/>
                </a:ln>
                <a:solidFill>
                  <a:schemeClr val="accent1">
                    <a:lumMod val="50000"/>
                  </a:schemeClr>
                </a:solidFill>
                <a:effectLst/>
                <a:uLnTx/>
                <a:uFillTx/>
                <a:latin typeface="Calibri Light" charset="-95"/>
                <a:ea typeface="Calibri" charset="-95"/>
                <a:cs typeface="Calibri Light" charset="-95"/>
                <a:sym typeface="Arial"/>
              </a:rPr>
              <a:t> </a:t>
            </a:r>
          </a:p>
          <a:p>
            <a:pPr marL="0" marR="0" lvl="0" indent="0" algn="just" defTabSz="914400" rtl="0" eaLnBrk="1" fontAlgn="base" latinLnBrk="0" hangingPunct="1">
              <a:lnSpc>
                <a:spcPct val="100000"/>
              </a:lnSpc>
              <a:spcBef>
                <a:spcPct val="0"/>
              </a:spcBef>
              <a:spcAft>
                <a:spcPct val="0"/>
              </a:spcAft>
              <a:buClrTx/>
              <a:buSzTx/>
              <a:buFont typeface="Arial"/>
              <a:buNone/>
              <a:tabLst/>
              <a:defRPr/>
            </a:pPr>
            <a:r>
              <a:rPr kumimoji="0" lang="en-US" sz="1100" b="0" i="1" u="none" strike="noStrike" kern="0" cap="none" spc="0" normalizeH="0" baseline="0" noProof="0" dirty="0">
                <a:ln>
                  <a:noFill/>
                </a:ln>
                <a:solidFill>
                  <a:schemeClr val="accent1">
                    <a:lumMod val="50000"/>
                  </a:schemeClr>
                </a:solidFill>
                <a:effectLst/>
                <a:uLnTx/>
                <a:uFillTx/>
                <a:latin typeface="Calibri Light" charset="-95"/>
                <a:ea typeface="Calibri" charset="-95"/>
                <a:cs typeface="Calibri Light" charset="-95"/>
                <a:sym typeface="Arial"/>
              </a:rPr>
              <a:t>The </a:t>
            </a:r>
            <a:r>
              <a:rPr kumimoji="0" lang="en-US" sz="1100" b="1" i="1" u="none" strike="noStrike" kern="0" cap="none" spc="0" normalizeH="0" baseline="0" noProof="0" dirty="0">
                <a:ln>
                  <a:noFill/>
                </a:ln>
                <a:solidFill>
                  <a:schemeClr val="accent1">
                    <a:lumMod val="50000"/>
                  </a:schemeClr>
                </a:solidFill>
                <a:effectLst/>
                <a:uLnTx/>
                <a:uFillTx/>
                <a:latin typeface="Calibri Light" charset="-95"/>
                <a:ea typeface="Calibri" charset="-95"/>
                <a:cs typeface="Calibri Light" charset="-95"/>
                <a:sym typeface="Arial"/>
              </a:rPr>
              <a:t>JRC</a:t>
            </a:r>
            <a:r>
              <a:rPr kumimoji="0" lang="en-US" sz="1100" b="0" i="1" u="none" strike="noStrike" kern="0" cap="none" spc="0" normalizeH="0" baseline="0" noProof="0" dirty="0">
                <a:ln>
                  <a:noFill/>
                </a:ln>
                <a:solidFill>
                  <a:schemeClr val="accent1">
                    <a:lumMod val="50000"/>
                  </a:schemeClr>
                </a:solidFill>
                <a:effectLst/>
                <a:uLnTx/>
                <a:uFillTx/>
                <a:latin typeface="Calibri Light" charset="-95"/>
                <a:ea typeface="Calibri" charset="-95"/>
                <a:cs typeface="Calibri Light" charset="-95"/>
                <a:sym typeface="Arial"/>
              </a:rPr>
              <a:t> and </a:t>
            </a:r>
            <a:r>
              <a:rPr kumimoji="0" lang="en-US" sz="1100" b="1" i="1" u="none" strike="noStrike" kern="0" cap="none" spc="0" normalizeH="0" baseline="0" noProof="0" dirty="0">
                <a:ln>
                  <a:noFill/>
                </a:ln>
                <a:solidFill>
                  <a:schemeClr val="accent1">
                    <a:lumMod val="50000"/>
                  </a:schemeClr>
                </a:solidFill>
                <a:effectLst/>
                <a:uLnTx/>
                <a:uFillTx/>
                <a:latin typeface="Calibri Light" charset="-95"/>
                <a:ea typeface="Calibri" charset="-95"/>
                <a:cs typeface="Calibri Light" charset="-95"/>
                <a:sym typeface="Arial"/>
              </a:rPr>
              <a:t>GFCM</a:t>
            </a:r>
            <a:r>
              <a:rPr kumimoji="0" lang="en-US" sz="1100" b="0" i="1" u="none" strike="noStrike" kern="0" cap="none" spc="0" normalizeH="0" baseline="0" noProof="0" dirty="0">
                <a:ln>
                  <a:noFill/>
                </a:ln>
                <a:solidFill>
                  <a:schemeClr val="accent1">
                    <a:lumMod val="50000"/>
                  </a:schemeClr>
                </a:solidFill>
                <a:effectLst/>
                <a:uLnTx/>
                <a:uFillTx/>
                <a:latin typeface="Calibri Light" charset="-95"/>
                <a:ea typeface="Calibri" charset="-95"/>
                <a:cs typeface="Calibri Light" charset="-95"/>
                <a:sym typeface="Arial"/>
              </a:rPr>
              <a:t> provided the </a:t>
            </a:r>
            <a:r>
              <a:rPr lang="en-US" sz="1100" i="1" dirty="0">
                <a:solidFill>
                  <a:schemeClr val="accent1">
                    <a:lumMod val="50000"/>
                  </a:schemeClr>
                </a:solidFill>
                <a:latin typeface="Calibri Light" charset="-95"/>
                <a:ea typeface="Calibri" charset="-95"/>
                <a:cs typeface="Calibri Light" charset="-95"/>
              </a:rPr>
              <a:t>requested datasets;</a:t>
            </a:r>
          </a:p>
          <a:p>
            <a:pPr marL="0" marR="0" lvl="0" indent="0" algn="just" defTabSz="914400" rtl="0" eaLnBrk="1" fontAlgn="base" latinLnBrk="0" hangingPunct="1">
              <a:lnSpc>
                <a:spcPct val="100000"/>
              </a:lnSpc>
              <a:spcBef>
                <a:spcPct val="0"/>
              </a:spcBef>
              <a:spcAft>
                <a:spcPct val="0"/>
              </a:spcAft>
              <a:buClrTx/>
              <a:buSzTx/>
              <a:buFont typeface="Arial"/>
              <a:buNone/>
              <a:tabLst/>
              <a:defRPr/>
            </a:pPr>
            <a:endParaRPr kumimoji="0" lang="en-US" sz="800" b="0" i="1" u="none" strike="noStrike" kern="0" cap="none" spc="0" normalizeH="0" baseline="0" noProof="0" dirty="0">
              <a:ln>
                <a:noFill/>
              </a:ln>
              <a:solidFill>
                <a:schemeClr val="accent1">
                  <a:lumMod val="50000"/>
                </a:schemeClr>
              </a:solidFill>
              <a:effectLst/>
              <a:uLnTx/>
              <a:uFillTx/>
              <a:latin typeface="Calibri Light" charset="-95"/>
              <a:ea typeface="Calibri" charset="-95"/>
              <a:cs typeface="Calibri Light" charset="-95"/>
              <a:sym typeface="Arial"/>
            </a:endParaRPr>
          </a:p>
          <a:p>
            <a:pPr marL="0" marR="0" lvl="0" indent="0" algn="just" defTabSz="914400" rtl="0" eaLnBrk="1" fontAlgn="base" latinLnBrk="0" hangingPunct="1">
              <a:lnSpc>
                <a:spcPct val="100000"/>
              </a:lnSpc>
              <a:spcBef>
                <a:spcPct val="0"/>
              </a:spcBef>
              <a:spcAft>
                <a:spcPct val="0"/>
              </a:spcAft>
              <a:buClrTx/>
              <a:buSzTx/>
              <a:buFont typeface="Arial"/>
              <a:buNone/>
              <a:tabLst/>
              <a:defRPr/>
            </a:pPr>
            <a:r>
              <a:rPr kumimoji="0" lang="en-US" sz="1100" b="0" i="1" u="none" strike="noStrike" kern="0" cap="none" spc="0" normalizeH="0" baseline="0" noProof="0" dirty="0">
                <a:ln>
                  <a:noFill/>
                </a:ln>
                <a:solidFill>
                  <a:schemeClr val="accent1">
                    <a:lumMod val="50000"/>
                  </a:schemeClr>
                </a:solidFill>
                <a:effectLst/>
                <a:uLnTx/>
                <a:uFillTx/>
                <a:latin typeface="Calibri Light" charset="-95"/>
                <a:ea typeface="Calibri" charset="-95"/>
                <a:cs typeface="Calibri Light" charset="-95"/>
                <a:sym typeface="Arial"/>
              </a:rPr>
              <a:t>The Member States are invited to use the </a:t>
            </a:r>
            <a:r>
              <a:rPr lang="en-US" sz="1100" i="1" dirty="0">
                <a:solidFill>
                  <a:schemeClr val="accent1">
                    <a:lumMod val="50000"/>
                  </a:schemeClr>
                </a:solidFill>
                <a:latin typeface="Calibri Light" charset="-95"/>
                <a:ea typeface="Calibri" charset="-95"/>
                <a:cs typeface="Calibri Light" charset="-95"/>
              </a:rPr>
              <a:t>RDBFIS</a:t>
            </a:r>
            <a:r>
              <a:rPr kumimoji="0" lang="en-US" sz="1100" b="0" i="1" u="none" strike="noStrike" kern="0" cap="none" spc="0" normalizeH="0" baseline="0" noProof="0" dirty="0">
                <a:ln>
                  <a:noFill/>
                </a:ln>
                <a:solidFill>
                  <a:schemeClr val="accent1">
                    <a:lumMod val="50000"/>
                  </a:schemeClr>
                </a:solidFill>
                <a:effectLst/>
                <a:uLnTx/>
                <a:uFillTx/>
                <a:latin typeface="Calibri Light" charset="-95"/>
                <a:ea typeface="Calibri" charset="-95"/>
                <a:cs typeface="Calibri Light" charset="-95"/>
                <a:sym typeface="Arial"/>
              </a:rPr>
              <a:t> to execute syntax and data quality control procedures and store the clean data into the system (</a:t>
            </a:r>
            <a:r>
              <a:rPr kumimoji="0" lang="en-US" sz="1100" b="0" i="1" u="sng" strike="noStrike" kern="0" cap="none" spc="0" normalizeH="0" baseline="0" noProof="0" dirty="0">
                <a:ln>
                  <a:noFill/>
                </a:ln>
                <a:solidFill>
                  <a:schemeClr val="accent1">
                    <a:lumMod val="50000"/>
                  </a:schemeClr>
                </a:solidFill>
                <a:effectLst/>
                <a:uLnTx/>
                <a:uFillTx/>
                <a:latin typeface="Calibri Light" charset="-95"/>
                <a:ea typeface="Calibri" charset="-95"/>
                <a:cs typeface="Calibri Light" charset="-95"/>
                <a:sym typeface="Arial"/>
              </a:rPr>
              <a:t>through a strict set of validation rules solid based on the datacall ANNEXES</a:t>
            </a:r>
            <a:r>
              <a:rPr kumimoji="0" lang="en-US" sz="1100" b="0" i="1" u="none" strike="noStrike" kern="0" cap="none" spc="0" normalizeH="0" baseline="0" noProof="0" dirty="0">
                <a:ln>
                  <a:noFill/>
                </a:ln>
                <a:solidFill>
                  <a:schemeClr val="accent1">
                    <a:lumMod val="50000"/>
                  </a:schemeClr>
                </a:solidFill>
                <a:effectLst/>
                <a:uLnTx/>
                <a:uFillTx/>
                <a:latin typeface="Calibri Light" charset="-95"/>
                <a:ea typeface="Calibri" charset="-95"/>
                <a:cs typeface="Calibri Light" charset="-95"/>
                <a:sym typeface="Arial"/>
              </a:rPr>
              <a:t>). A dedicated RDBFIS team support this process through bilateral contacts and working jointly with the Member States. </a:t>
            </a:r>
            <a:r>
              <a:rPr lang="en-US" sz="1100" b="1" i="1" dirty="0">
                <a:solidFill>
                  <a:schemeClr val="accent1">
                    <a:lumMod val="50000"/>
                  </a:schemeClr>
                </a:solidFill>
                <a:latin typeface="Calibri Light" charset="-95"/>
                <a:ea typeface="Calibri" charset="-95"/>
                <a:cs typeface="Calibri Light" charset="-95"/>
              </a:rPr>
              <a:t>T</a:t>
            </a:r>
            <a:r>
              <a:rPr kumimoji="0" lang="en-US" sz="1100" b="1" i="1" strike="noStrike" kern="0" cap="none" spc="0" normalizeH="0" baseline="0" noProof="0" dirty="0">
                <a:ln>
                  <a:noFill/>
                </a:ln>
                <a:solidFill>
                  <a:schemeClr val="accent1">
                    <a:lumMod val="50000"/>
                  </a:schemeClr>
                </a:solidFill>
                <a:effectLst/>
                <a:uLnTx/>
                <a:uFillTx/>
                <a:latin typeface="Calibri Light" charset="-95"/>
                <a:ea typeface="Calibri" charset="-95"/>
                <a:cs typeface="Calibri Light" charset="-95"/>
                <a:sym typeface="Arial"/>
              </a:rPr>
              <a:t>he process is progressing satisfactorily, the RDBFIS core team supports all MSs’ requirements.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l-G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642497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aa397a42ba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4" name="Google Shape;134;gaa397a42ba_0_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8060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l-G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l-G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236343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l-G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191434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l-G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04993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just" defTabSz="914400" rtl="0" eaLnBrk="1" fontAlgn="base" latinLnBrk="0" hangingPunct="1">
              <a:lnSpc>
                <a:spcPct val="100000"/>
              </a:lnSpc>
              <a:spcBef>
                <a:spcPct val="0"/>
              </a:spcBef>
              <a:spcAft>
                <a:spcPct val="0"/>
              </a:spcAft>
              <a:buClrTx/>
              <a:buSzTx/>
              <a:buFont typeface="Arial"/>
              <a:buNone/>
              <a:tabLst/>
              <a:defRPr/>
            </a:pPr>
            <a:r>
              <a:rPr kumimoji="0" lang="en-US" sz="1100" b="1" i="1" u="none" strike="noStrike" kern="0" cap="none" spc="0" normalizeH="0" baseline="0" noProof="0" dirty="0">
                <a:ln>
                  <a:noFill/>
                </a:ln>
                <a:solidFill>
                  <a:schemeClr val="accent1">
                    <a:lumMod val="50000"/>
                  </a:schemeClr>
                </a:solidFill>
                <a:effectLst/>
                <a:uLnTx/>
                <a:uFillTx/>
                <a:latin typeface="Calibri Light" charset="-95"/>
                <a:ea typeface="Calibri" charset="-95"/>
                <a:cs typeface="Calibri Light" charset="-95"/>
                <a:sym typeface="Arial"/>
              </a:rPr>
              <a:t>A data call </a:t>
            </a:r>
            <a:r>
              <a:rPr kumimoji="0" lang="en-US" sz="1100" b="0" i="1" u="none" strike="noStrike" kern="0" cap="none" spc="0" normalizeH="0" baseline="0" noProof="0" dirty="0">
                <a:ln>
                  <a:noFill/>
                </a:ln>
                <a:solidFill>
                  <a:schemeClr val="accent1">
                    <a:lumMod val="50000"/>
                  </a:schemeClr>
                </a:solidFill>
                <a:effectLst/>
                <a:uLnTx/>
                <a:uFillTx/>
                <a:latin typeface="Calibri Light" charset="-95"/>
                <a:ea typeface="Calibri" charset="-95"/>
                <a:cs typeface="Calibri Light" charset="-95"/>
                <a:sym typeface="Arial"/>
              </a:rPr>
              <a:t>was drafted to the relevant Member States of the Med&amp;BS region. The requested datasets covers the periods of the DCR &amp; DCF programs</a:t>
            </a:r>
          </a:p>
          <a:p>
            <a:pPr marL="0" marR="0" lvl="0" indent="0" algn="just" defTabSz="914400" rtl="0" eaLnBrk="1" fontAlgn="base" latinLnBrk="0" hangingPunct="1">
              <a:lnSpc>
                <a:spcPct val="100000"/>
              </a:lnSpc>
              <a:spcBef>
                <a:spcPct val="0"/>
              </a:spcBef>
              <a:spcAft>
                <a:spcPct val="0"/>
              </a:spcAft>
              <a:buClrTx/>
              <a:buSzTx/>
              <a:buFont typeface="Arial"/>
              <a:buNone/>
              <a:tabLst/>
              <a:defRPr/>
            </a:pPr>
            <a:endParaRPr kumimoji="0" lang="en-US" sz="800" b="0" i="1" u="none" strike="noStrike" kern="0" cap="none" spc="0" normalizeH="0" baseline="0" noProof="0" dirty="0">
              <a:ln>
                <a:noFill/>
              </a:ln>
              <a:solidFill>
                <a:schemeClr val="accent1">
                  <a:lumMod val="50000"/>
                </a:schemeClr>
              </a:solidFill>
              <a:effectLst/>
              <a:uLnTx/>
              <a:uFillTx/>
              <a:latin typeface="Calibri Light" charset="-95"/>
              <a:ea typeface="Calibri" charset="-95"/>
              <a:cs typeface="Calibri Light" charset="-95"/>
              <a:sym typeface="Arial"/>
            </a:endParaRPr>
          </a:p>
          <a:p>
            <a:pPr marL="463550" marR="0" lvl="0" indent="-2857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i="1" u="none" strike="noStrike" kern="0" cap="none" spc="0" normalizeH="0" baseline="0" noProof="0" dirty="0">
                <a:ln>
                  <a:noFill/>
                </a:ln>
                <a:solidFill>
                  <a:srgbClr val="1E497C"/>
                </a:solidFill>
                <a:effectLst/>
                <a:uLnTx/>
                <a:uFillTx/>
                <a:latin typeface="Calibri Light" charset="-95"/>
                <a:ea typeface="Calibri" charset="-95"/>
                <a:cs typeface="Calibri Light" charset="-95"/>
                <a:sym typeface="Arial"/>
              </a:rPr>
              <a:t>2002-2022 for Med&amp;BS datacall, </a:t>
            </a:r>
          </a:p>
          <a:p>
            <a:pPr marL="463550" marR="0" lvl="0" indent="-2857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i="1" u="none" strike="noStrike" kern="0" cap="none" spc="0" normalizeH="0" baseline="0" noProof="0" dirty="0">
                <a:ln>
                  <a:noFill/>
                </a:ln>
                <a:solidFill>
                  <a:srgbClr val="1E497C"/>
                </a:solidFill>
                <a:effectLst/>
                <a:uLnTx/>
                <a:uFillTx/>
                <a:latin typeface="Calibri Light" charset="-95"/>
                <a:ea typeface="Calibri" charset="-95"/>
                <a:cs typeface="Calibri Light" charset="-95"/>
                <a:sym typeface="Arial"/>
              </a:rPr>
              <a:t>2013-2022 for FDI datacall, </a:t>
            </a:r>
          </a:p>
          <a:p>
            <a:pPr marL="463550" marR="0" lvl="0" indent="-2857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i="1" u="none" strike="noStrike" kern="0" cap="none" spc="0" normalizeH="0" baseline="0" noProof="0" dirty="0">
                <a:ln>
                  <a:noFill/>
                </a:ln>
                <a:solidFill>
                  <a:srgbClr val="1E497C"/>
                </a:solidFill>
                <a:effectLst/>
                <a:uLnTx/>
                <a:uFillTx/>
                <a:latin typeface="Calibri Light" charset="-95"/>
                <a:ea typeface="Calibri" charset="-95"/>
                <a:cs typeface="Calibri Light" charset="-95"/>
                <a:sym typeface="Arial"/>
              </a:rPr>
              <a:t>2017-2022 for GFCM/DCRF datacall, </a:t>
            </a:r>
          </a:p>
          <a:p>
            <a:pPr marL="463550" marR="0" lvl="0" indent="-2857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i="1" u="none" strike="noStrike" kern="0" cap="none" spc="0" normalizeH="0" baseline="0" noProof="0" dirty="0">
                <a:ln>
                  <a:noFill/>
                </a:ln>
                <a:solidFill>
                  <a:srgbClr val="1E497C"/>
                </a:solidFill>
                <a:effectLst/>
                <a:uLnTx/>
                <a:uFillTx/>
                <a:latin typeface="Calibri Light" charset="-95"/>
                <a:ea typeface="Calibri" charset="-95"/>
                <a:cs typeface="Calibri Light" charset="-95"/>
                <a:sym typeface="Arial"/>
              </a:rPr>
              <a:t>Med&amp;BS RCG data (DCR &amp; DCF: fishing intensity, landings).</a:t>
            </a:r>
          </a:p>
          <a:p>
            <a:pPr marL="463550" marR="0" lvl="0" indent="-2857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i="1" u="none" strike="noStrike" kern="0" cap="none" spc="0" normalizeH="0" baseline="0" noProof="0" dirty="0">
                <a:ln>
                  <a:noFill/>
                </a:ln>
                <a:solidFill>
                  <a:srgbClr val="1E497C"/>
                </a:solidFill>
                <a:effectLst/>
                <a:uLnTx/>
                <a:uFillTx/>
                <a:latin typeface="Calibri Light" charset="-95"/>
                <a:ea typeface="Calibri" charset="-95"/>
                <a:cs typeface="Calibri Light" charset="-95"/>
                <a:sym typeface="Arial"/>
              </a:rPr>
              <a:t>Detailed biological data</a:t>
            </a:r>
          </a:p>
          <a:p>
            <a:pPr marL="463550" marR="0" lvl="0" indent="-2857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i="1" u="none" strike="noStrike" kern="0" cap="none" spc="0" normalizeH="0" baseline="0" noProof="0" dirty="0">
                <a:ln>
                  <a:noFill/>
                </a:ln>
                <a:solidFill>
                  <a:srgbClr val="1E497C"/>
                </a:solidFill>
                <a:effectLst/>
                <a:uLnTx/>
                <a:uFillTx/>
                <a:latin typeface="Calibri Light" charset="-95"/>
                <a:ea typeface="Calibri" charset="-95"/>
                <a:cs typeface="Calibri Light" charset="-95"/>
                <a:sym typeface="Arial"/>
              </a:rPr>
              <a:t>MEDITS data</a:t>
            </a:r>
          </a:p>
          <a:p>
            <a:pPr marL="463550" marR="0" lvl="0" indent="-285750" algn="just"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lang="en-US" sz="1000" i="1" dirty="0">
                <a:solidFill>
                  <a:srgbClr val="1E497C"/>
                </a:solidFill>
                <a:latin typeface="Calibri Light" charset="-95"/>
                <a:ea typeface="Calibri" charset="-95"/>
                <a:cs typeface="Calibri Light" charset="-95"/>
              </a:rPr>
              <a:t>AER data</a:t>
            </a:r>
            <a:endParaRPr kumimoji="0" lang="en-US" sz="1000" i="1" u="none" strike="noStrike" kern="0" cap="none" spc="0" normalizeH="0" baseline="0" noProof="0" dirty="0">
              <a:ln>
                <a:noFill/>
              </a:ln>
              <a:solidFill>
                <a:srgbClr val="1E497C"/>
              </a:solidFill>
              <a:effectLst/>
              <a:uLnTx/>
              <a:uFillTx/>
              <a:latin typeface="Calibri Light" charset="-95"/>
              <a:ea typeface="Calibri" charset="-95"/>
              <a:cs typeface="Calibri Light" charset="-95"/>
              <a:sym typeface="Arial"/>
            </a:endParaRPr>
          </a:p>
          <a:p>
            <a:pPr marL="0" marR="0" lvl="0" indent="0" algn="just" defTabSz="914400" rtl="0" eaLnBrk="1" fontAlgn="base" latinLnBrk="0" hangingPunct="1">
              <a:lnSpc>
                <a:spcPct val="100000"/>
              </a:lnSpc>
              <a:spcBef>
                <a:spcPct val="0"/>
              </a:spcBef>
              <a:spcAft>
                <a:spcPct val="0"/>
              </a:spcAft>
              <a:buClrTx/>
              <a:buSzTx/>
              <a:buFont typeface="Arial"/>
              <a:buNone/>
              <a:tabLst/>
              <a:defRPr/>
            </a:pPr>
            <a:r>
              <a:rPr kumimoji="0" lang="en-US" sz="1000" b="0" i="1" u="none" strike="noStrike" kern="0" cap="none" spc="0" normalizeH="0" baseline="0" noProof="0" dirty="0">
                <a:ln>
                  <a:noFill/>
                </a:ln>
                <a:solidFill>
                  <a:schemeClr val="accent1">
                    <a:lumMod val="50000"/>
                  </a:schemeClr>
                </a:solidFill>
                <a:effectLst/>
                <a:uLnTx/>
                <a:uFillTx/>
                <a:latin typeface="Calibri Light" charset="-95"/>
                <a:ea typeface="Calibri" charset="-95"/>
                <a:cs typeface="Calibri Light" charset="-95"/>
                <a:sym typeface="Arial"/>
              </a:rPr>
              <a:t> </a:t>
            </a:r>
          </a:p>
          <a:p>
            <a:pPr marL="0" marR="0" lvl="0" indent="0" algn="just" defTabSz="914400" rtl="0" eaLnBrk="1" fontAlgn="base" latinLnBrk="0" hangingPunct="1">
              <a:lnSpc>
                <a:spcPct val="100000"/>
              </a:lnSpc>
              <a:spcBef>
                <a:spcPct val="0"/>
              </a:spcBef>
              <a:spcAft>
                <a:spcPct val="0"/>
              </a:spcAft>
              <a:buClrTx/>
              <a:buSzTx/>
              <a:buFont typeface="Arial"/>
              <a:buNone/>
              <a:tabLst/>
              <a:defRPr/>
            </a:pPr>
            <a:r>
              <a:rPr kumimoji="0" lang="en-US" sz="1100" b="0" i="1" u="none" strike="noStrike" kern="0" cap="none" spc="0" normalizeH="0" baseline="0" noProof="0" dirty="0">
                <a:ln>
                  <a:noFill/>
                </a:ln>
                <a:solidFill>
                  <a:schemeClr val="accent1">
                    <a:lumMod val="50000"/>
                  </a:schemeClr>
                </a:solidFill>
                <a:effectLst/>
                <a:uLnTx/>
                <a:uFillTx/>
                <a:latin typeface="Calibri Light" charset="-95"/>
                <a:ea typeface="Calibri" charset="-95"/>
                <a:cs typeface="Calibri Light" charset="-95"/>
                <a:sym typeface="Arial"/>
              </a:rPr>
              <a:t>The </a:t>
            </a:r>
            <a:r>
              <a:rPr kumimoji="0" lang="en-US" sz="1100" b="1" i="1" u="none" strike="noStrike" kern="0" cap="none" spc="0" normalizeH="0" baseline="0" noProof="0" dirty="0">
                <a:ln>
                  <a:noFill/>
                </a:ln>
                <a:solidFill>
                  <a:schemeClr val="accent1">
                    <a:lumMod val="50000"/>
                  </a:schemeClr>
                </a:solidFill>
                <a:effectLst/>
                <a:uLnTx/>
                <a:uFillTx/>
                <a:latin typeface="Calibri Light" charset="-95"/>
                <a:ea typeface="Calibri" charset="-95"/>
                <a:cs typeface="Calibri Light" charset="-95"/>
                <a:sym typeface="Arial"/>
              </a:rPr>
              <a:t>JRC</a:t>
            </a:r>
            <a:r>
              <a:rPr kumimoji="0" lang="en-US" sz="1100" b="0" i="1" u="none" strike="noStrike" kern="0" cap="none" spc="0" normalizeH="0" baseline="0" noProof="0" dirty="0">
                <a:ln>
                  <a:noFill/>
                </a:ln>
                <a:solidFill>
                  <a:schemeClr val="accent1">
                    <a:lumMod val="50000"/>
                  </a:schemeClr>
                </a:solidFill>
                <a:effectLst/>
                <a:uLnTx/>
                <a:uFillTx/>
                <a:latin typeface="Calibri Light" charset="-95"/>
                <a:ea typeface="Calibri" charset="-95"/>
                <a:cs typeface="Calibri Light" charset="-95"/>
                <a:sym typeface="Arial"/>
              </a:rPr>
              <a:t> and </a:t>
            </a:r>
            <a:r>
              <a:rPr kumimoji="0" lang="en-US" sz="1100" b="1" i="1" u="none" strike="noStrike" kern="0" cap="none" spc="0" normalizeH="0" baseline="0" noProof="0" dirty="0">
                <a:ln>
                  <a:noFill/>
                </a:ln>
                <a:solidFill>
                  <a:schemeClr val="accent1">
                    <a:lumMod val="50000"/>
                  </a:schemeClr>
                </a:solidFill>
                <a:effectLst/>
                <a:uLnTx/>
                <a:uFillTx/>
                <a:latin typeface="Calibri Light" charset="-95"/>
                <a:ea typeface="Calibri" charset="-95"/>
                <a:cs typeface="Calibri Light" charset="-95"/>
                <a:sym typeface="Arial"/>
              </a:rPr>
              <a:t>GFCM</a:t>
            </a:r>
            <a:r>
              <a:rPr kumimoji="0" lang="en-US" sz="1100" b="0" i="1" u="none" strike="noStrike" kern="0" cap="none" spc="0" normalizeH="0" baseline="0" noProof="0" dirty="0">
                <a:ln>
                  <a:noFill/>
                </a:ln>
                <a:solidFill>
                  <a:schemeClr val="accent1">
                    <a:lumMod val="50000"/>
                  </a:schemeClr>
                </a:solidFill>
                <a:effectLst/>
                <a:uLnTx/>
                <a:uFillTx/>
                <a:latin typeface="Calibri Light" charset="-95"/>
                <a:ea typeface="Calibri" charset="-95"/>
                <a:cs typeface="Calibri Light" charset="-95"/>
                <a:sym typeface="Arial"/>
              </a:rPr>
              <a:t> provided the </a:t>
            </a:r>
            <a:r>
              <a:rPr lang="en-US" sz="1100" i="1" dirty="0">
                <a:solidFill>
                  <a:schemeClr val="accent1">
                    <a:lumMod val="50000"/>
                  </a:schemeClr>
                </a:solidFill>
                <a:latin typeface="Calibri Light" charset="-95"/>
                <a:ea typeface="Calibri" charset="-95"/>
                <a:cs typeface="Calibri Light" charset="-95"/>
              </a:rPr>
              <a:t>requested datasets;</a:t>
            </a:r>
          </a:p>
          <a:p>
            <a:pPr marL="0" marR="0" lvl="0" indent="0" algn="just" defTabSz="914400" rtl="0" eaLnBrk="1" fontAlgn="base" latinLnBrk="0" hangingPunct="1">
              <a:lnSpc>
                <a:spcPct val="100000"/>
              </a:lnSpc>
              <a:spcBef>
                <a:spcPct val="0"/>
              </a:spcBef>
              <a:spcAft>
                <a:spcPct val="0"/>
              </a:spcAft>
              <a:buClrTx/>
              <a:buSzTx/>
              <a:buFont typeface="Arial"/>
              <a:buNone/>
              <a:tabLst/>
              <a:defRPr/>
            </a:pPr>
            <a:endParaRPr kumimoji="0" lang="en-US" sz="800" b="0" i="1" u="none" strike="noStrike" kern="0" cap="none" spc="0" normalizeH="0" baseline="0" noProof="0" dirty="0">
              <a:ln>
                <a:noFill/>
              </a:ln>
              <a:solidFill>
                <a:schemeClr val="accent1">
                  <a:lumMod val="50000"/>
                </a:schemeClr>
              </a:solidFill>
              <a:effectLst/>
              <a:uLnTx/>
              <a:uFillTx/>
              <a:latin typeface="Calibri Light" charset="-95"/>
              <a:ea typeface="Calibri" charset="-95"/>
              <a:cs typeface="Calibri Light" charset="-95"/>
              <a:sym typeface="Arial"/>
            </a:endParaRPr>
          </a:p>
          <a:p>
            <a:pPr marL="0" marR="0" lvl="0" indent="0" algn="just" defTabSz="914400" rtl="0" eaLnBrk="1" fontAlgn="base" latinLnBrk="0" hangingPunct="1">
              <a:lnSpc>
                <a:spcPct val="100000"/>
              </a:lnSpc>
              <a:spcBef>
                <a:spcPct val="0"/>
              </a:spcBef>
              <a:spcAft>
                <a:spcPct val="0"/>
              </a:spcAft>
              <a:buClrTx/>
              <a:buSzTx/>
              <a:buFont typeface="Arial"/>
              <a:buNone/>
              <a:tabLst/>
              <a:defRPr/>
            </a:pPr>
            <a:r>
              <a:rPr kumimoji="0" lang="en-US" sz="1100" b="0" i="1" u="none" strike="noStrike" kern="0" cap="none" spc="0" normalizeH="0" baseline="0" noProof="0" dirty="0">
                <a:ln>
                  <a:noFill/>
                </a:ln>
                <a:solidFill>
                  <a:schemeClr val="accent1">
                    <a:lumMod val="50000"/>
                  </a:schemeClr>
                </a:solidFill>
                <a:effectLst/>
                <a:uLnTx/>
                <a:uFillTx/>
                <a:latin typeface="Calibri Light" charset="-95"/>
                <a:ea typeface="Calibri" charset="-95"/>
                <a:cs typeface="Calibri Light" charset="-95"/>
                <a:sym typeface="Arial"/>
              </a:rPr>
              <a:t>The Member States are invited to use the </a:t>
            </a:r>
            <a:r>
              <a:rPr lang="en-US" sz="1100" i="1" dirty="0">
                <a:solidFill>
                  <a:schemeClr val="accent1">
                    <a:lumMod val="50000"/>
                  </a:schemeClr>
                </a:solidFill>
                <a:latin typeface="Calibri Light" charset="-95"/>
                <a:ea typeface="Calibri" charset="-95"/>
                <a:cs typeface="Calibri Light" charset="-95"/>
              </a:rPr>
              <a:t>RDBFIS</a:t>
            </a:r>
            <a:r>
              <a:rPr kumimoji="0" lang="en-US" sz="1100" b="0" i="1" u="none" strike="noStrike" kern="0" cap="none" spc="0" normalizeH="0" baseline="0" noProof="0" dirty="0">
                <a:ln>
                  <a:noFill/>
                </a:ln>
                <a:solidFill>
                  <a:schemeClr val="accent1">
                    <a:lumMod val="50000"/>
                  </a:schemeClr>
                </a:solidFill>
                <a:effectLst/>
                <a:uLnTx/>
                <a:uFillTx/>
                <a:latin typeface="Calibri Light" charset="-95"/>
                <a:ea typeface="Calibri" charset="-95"/>
                <a:cs typeface="Calibri Light" charset="-95"/>
                <a:sym typeface="Arial"/>
              </a:rPr>
              <a:t> to execute syntax and data quality control procedures and store the clean data into the system (</a:t>
            </a:r>
            <a:r>
              <a:rPr kumimoji="0" lang="en-US" sz="1100" b="0" i="1" u="sng" strike="noStrike" kern="0" cap="none" spc="0" normalizeH="0" baseline="0" noProof="0" dirty="0">
                <a:ln>
                  <a:noFill/>
                </a:ln>
                <a:solidFill>
                  <a:schemeClr val="accent1">
                    <a:lumMod val="50000"/>
                  </a:schemeClr>
                </a:solidFill>
                <a:effectLst/>
                <a:uLnTx/>
                <a:uFillTx/>
                <a:latin typeface="Calibri Light" charset="-95"/>
                <a:ea typeface="Calibri" charset="-95"/>
                <a:cs typeface="Calibri Light" charset="-95"/>
                <a:sym typeface="Arial"/>
              </a:rPr>
              <a:t>through a strict set of validation rules solid based on the datacall ANNEXES</a:t>
            </a:r>
            <a:r>
              <a:rPr kumimoji="0" lang="en-US" sz="1100" b="0" i="1" u="none" strike="noStrike" kern="0" cap="none" spc="0" normalizeH="0" baseline="0" noProof="0" dirty="0">
                <a:ln>
                  <a:noFill/>
                </a:ln>
                <a:solidFill>
                  <a:schemeClr val="accent1">
                    <a:lumMod val="50000"/>
                  </a:schemeClr>
                </a:solidFill>
                <a:effectLst/>
                <a:uLnTx/>
                <a:uFillTx/>
                <a:latin typeface="Calibri Light" charset="-95"/>
                <a:ea typeface="Calibri" charset="-95"/>
                <a:cs typeface="Calibri Light" charset="-95"/>
                <a:sym typeface="Arial"/>
              </a:rPr>
              <a:t>). A dedicated RDBFIS team support this process through bilateral contacts and working jointly with the Member States. </a:t>
            </a:r>
            <a:r>
              <a:rPr lang="en-US" sz="1100" b="1" i="1" dirty="0">
                <a:solidFill>
                  <a:schemeClr val="accent1">
                    <a:lumMod val="50000"/>
                  </a:schemeClr>
                </a:solidFill>
                <a:latin typeface="Calibri Light" charset="-95"/>
                <a:ea typeface="Calibri" charset="-95"/>
                <a:cs typeface="Calibri Light" charset="-95"/>
              </a:rPr>
              <a:t>T</a:t>
            </a:r>
            <a:r>
              <a:rPr kumimoji="0" lang="en-US" sz="1100" b="1" i="1" strike="noStrike" kern="0" cap="none" spc="0" normalizeH="0" baseline="0" noProof="0" dirty="0">
                <a:ln>
                  <a:noFill/>
                </a:ln>
                <a:solidFill>
                  <a:schemeClr val="accent1">
                    <a:lumMod val="50000"/>
                  </a:schemeClr>
                </a:solidFill>
                <a:effectLst/>
                <a:uLnTx/>
                <a:uFillTx/>
                <a:latin typeface="Calibri Light" charset="-95"/>
                <a:ea typeface="Calibri" charset="-95"/>
                <a:cs typeface="Calibri Light" charset="-95"/>
                <a:sym typeface="Arial"/>
              </a:rPr>
              <a:t>he process is progressing satisfactorily, the RDBFIS core team supports all MSs’ requirements.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l-G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044798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sz="1100" b="1" i="1" dirty="0">
                <a:solidFill>
                  <a:srgbClr val="002060"/>
                </a:solidFill>
                <a:latin typeface="Calibri Light" pitchFamily="34" charset="0"/>
                <a:ea typeface="Calibri Light" pitchFamily="34" charset="0"/>
                <a:cs typeface="Calibri Light" pitchFamily="34" charset="0"/>
                <a:sym typeface="Symbol"/>
              </a:rPr>
              <a:t>fleet analysis tool: possible link with the landings/discards – FDI table A</a:t>
            </a:r>
            <a:endParaRPr lang="el-GR" dirty="0"/>
          </a:p>
        </p:txBody>
      </p:sp>
    </p:spTree>
    <p:extLst>
      <p:ext uri="{BB962C8B-B14F-4D97-AF65-F5344CB8AC3E}">
        <p14:creationId xmlns:p14="http://schemas.microsoft.com/office/powerpoint/2010/main" val="1016761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58750" indent="0" algn="just">
              <a:buNone/>
            </a:pPr>
            <a:endParaRPr lang="el-GR" sz="11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81650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685800" y="2130428"/>
            <a:ext cx="7772400" cy="1470025"/>
          </a:xfrm>
          <a:prstGeom prst="rect">
            <a:avLst/>
          </a:prstGeom>
          <a:noFill/>
          <a:ln>
            <a:noFill/>
          </a:ln>
        </p:spPr>
        <p:txBody>
          <a:bodyPr spcFirstLastPara="1" wrap="square" lIns="91400" tIns="45700" rIns="91400"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371600" y="3886200"/>
            <a:ext cx="6400800" cy="1752600"/>
          </a:xfrm>
          <a:prstGeom prst="rect">
            <a:avLst/>
          </a:prstGeom>
          <a:noFill/>
          <a:ln>
            <a:noFill/>
          </a:ln>
        </p:spPr>
        <p:txBody>
          <a:bodyPr spcFirstLastPara="1" wrap="square" lIns="91400" tIns="45700" rIns="91400"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4" name="Google Shape;14;p2"/>
          <p:cNvSpPr txBox="1">
            <a:spLocks noGrp="1"/>
          </p:cNvSpPr>
          <p:nvPr>
            <p:ph type="dt" idx="10"/>
          </p:nvPr>
        </p:nvSpPr>
        <p:spPr>
          <a:xfrm>
            <a:off x="457200" y="6356352"/>
            <a:ext cx="2133600" cy="365125"/>
          </a:xfrm>
          <a:prstGeom prst="rect">
            <a:avLst/>
          </a:prstGeom>
          <a:noFill/>
          <a:ln>
            <a:noFill/>
          </a:ln>
        </p:spPr>
        <p:txBody>
          <a:bodyPr spcFirstLastPara="1" wrap="square" lIns="91400" tIns="45700" rIns="9140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3124200" y="6356352"/>
            <a:ext cx="2895600" cy="365125"/>
          </a:xfrm>
          <a:prstGeom prst="rect">
            <a:avLst/>
          </a:prstGeom>
          <a:noFill/>
          <a:ln>
            <a:noFill/>
          </a:ln>
        </p:spPr>
        <p:txBody>
          <a:bodyPr spcFirstLastPara="1" wrap="square" lIns="91400" tIns="45700" rIns="91400"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6553200" y="6356352"/>
            <a:ext cx="2133600" cy="365125"/>
          </a:xfrm>
          <a:prstGeom prst="rect">
            <a:avLst/>
          </a:prstGeom>
          <a:noFill/>
          <a:ln>
            <a:noFill/>
          </a:ln>
        </p:spPr>
        <p:txBody>
          <a:bodyPr spcFirstLastPara="1" wrap="square" lIns="91400" tIns="45700" rIns="914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
        <p:cNvGrpSpPr/>
        <p:nvPr/>
      </p:nvGrpSpPr>
      <p:grpSpPr>
        <a:xfrm>
          <a:off x="0" y="0"/>
          <a:ext cx="0" cy="0"/>
          <a:chOff x="0" y="0"/>
          <a:chExt cx="0" cy="0"/>
        </a:xfrm>
      </p:grpSpPr>
      <p:sp>
        <p:nvSpPr>
          <p:cNvPr id="18" name="Google Shape;18;p3"/>
          <p:cNvSpPr txBox="1">
            <a:spLocks noGrp="1"/>
          </p:cNvSpPr>
          <p:nvPr>
            <p:ph type="dt" idx="10"/>
          </p:nvPr>
        </p:nvSpPr>
        <p:spPr>
          <a:xfrm>
            <a:off x="457200" y="6356352"/>
            <a:ext cx="2133600" cy="365125"/>
          </a:xfrm>
          <a:prstGeom prst="rect">
            <a:avLst/>
          </a:prstGeom>
          <a:noFill/>
          <a:ln>
            <a:noFill/>
          </a:ln>
        </p:spPr>
        <p:txBody>
          <a:bodyPr spcFirstLastPara="1" wrap="square" lIns="91400" tIns="45700" rIns="9140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2"/>
            <a:ext cx="2895600" cy="365125"/>
          </a:xfrm>
          <a:prstGeom prst="rect">
            <a:avLst/>
          </a:prstGeom>
          <a:noFill/>
          <a:ln>
            <a:noFill/>
          </a:ln>
        </p:spPr>
        <p:txBody>
          <a:bodyPr spcFirstLastPara="1" wrap="square" lIns="91400" tIns="45700" rIns="91400"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2"/>
            <a:ext cx="2133600" cy="365125"/>
          </a:xfrm>
          <a:prstGeom prst="rect">
            <a:avLst/>
          </a:prstGeom>
          <a:noFill/>
          <a:ln>
            <a:noFill/>
          </a:ln>
        </p:spPr>
        <p:txBody>
          <a:bodyPr spcFirstLastPara="1" wrap="square" lIns="91400" tIns="45700" rIns="914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00" tIns="45700" rIns="91400"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1" y="1600203"/>
            <a:ext cx="4038600" cy="4525963"/>
          </a:xfrm>
          <a:prstGeom prst="rect">
            <a:avLst/>
          </a:prstGeom>
          <a:noFill/>
          <a:ln>
            <a:noFill/>
          </a:ln>
        </p:spPr>
        <p:txBody>
          <a:bodyPr spcFirstLastPara="1" wrap="square" lIns="91400" tIns="45700" rIns="91400"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3"/>
            <a:ext cx="4038600" cy="4525963"/>
          </a:xfrm>
          <a:prstGeom prst="rect">
            <a:avLst/>
          </a:prstGeom>
          <a:noFill/>
          <a:ln>
            <a:noFill/>
          </a:ln>
        </p:spPr>
        <p:txBody>
          <a:bodyPr spcFirstLastPara="1" wrap="square" lIns="91400" tIns="45700" rIns="91400"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2"/>
            <a:ext cx="2133600" cy="365125"/>
          </a:xfrm>
          <a:prstGeom prst="rect">
            <a:avLst/>
          </a:prstGeom>
          <a:noFill/>
          <a:ln>
            <a:noFill/>
          </a:ln>
        </p:spPr>
        <p:txBody>
          <a:bodyPr spcFirstLastPara="1" wrap="square" lIns="91400" tIns="45700" rIns="9140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2"/>
            <a:ext cx="2895600" cy="365125"/>
          </a:xfrm>
          <a:prstGeom prst="rect">
            <a:avLst/>
          </a:prstGeom>
          <a:noFill/>
          <a:ln>
            <a:noFill/>
          </a:ln>
        </p:spPr>
        <p:txBody>
          <a:bodyPr spcFirstLastPara="1" wrap="square" lIns="91400" tIns="45700" rIns="91400"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2"/>
            <a:ext cx="2133600" cy="365125"/>
          </a:xfrm>
          <a:prstGeom prst="rect">
            <a:avLst/>
          </a:prstGeom>
          <a:noFill/>
          <a:ln>
            <a:noFill/>
          </a:ln>
        </p:spPr>
        <p:txBody>
          <a:bodyPr spcFirstLastPara="1" wrap="square" lIns="91400" tIns="45700" rIns="914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00" tIns="45700" rIns="91400" bIns="45700" anchor="ctr" anchorCtr="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00" tIns="45700" rIns="91400"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6"/>
            <a:ext cx="4040188" cy="3951288"/>
          </a:xfrm>
          <a:prstGeom prst="rect">
            <a:avLst/>
          </a:prstGeom>
          <a:noFill/>
          <a:ln>
            <a:noFill/>
          </a:ln>
        </p:spPr>
        <p:txBody>
          <a:bodyPr spcFirstLastPara="1" wrap="square" lIns="91400" tIns="45700" rIns="91400"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6" y="1535113"/>
            <a:ext cx="4041775" cy="639762"/>
          </a:xfrm>
          <a:prstGeom prst="rect">
            <a:avLst/>
          </a:prstGeom>
          <a:noFill/>
          <a:ln>
            <a:noFill/>
          </a:ln>
        </p:spPr>
        <p:txBody>
          <a:bodyPr spcFirstLastPara="1" wrap="square" lIns="91400" tIns="45700" rIns="91400"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6" y="2174876"/>
            <a:ext cx="4041775" cy="3951288"/>
          </a:xfrm>
          <a:prstGeom prst="rect">
            <a:avLst/>
          </a:prstGeom>
          <a:noFill/>
          <a:ln>
            <a:noFill/>
          </a:ln>
        </p:spPr>
        <p:txBody>
          <a:bodyPr spcFirstLastPara="1" wrap="square" lIns="91400" tIns="45700" rIns="91400"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2"/>
            <a:ext cx="2133600" cy="365125"/>
          </a:xfrm>
          <a:prstGeom prst="rect">
            <a:avLst/>
          </a:prstGeom>
          <a:noFill/>
          <a:ln>
            <a:noFill/>
          </a:ln>
        </p:spPr>
        <p:txBody>
          <a:bodyPr spcFirstLastPara="1" wrap="square" lIns="91400" tIns="45700" rIns="9140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2"/>
            <a:ext cx="2895600" cy="365125"/>
          </a:xfrm>
          <a:prstGeom prst="rect">
            <a:avLst/>
          </a:prstGeom>
          <a:noFill/>
          <a:ln>
            <a:noFill/>
          </a:ln>
        </p:spPr>
        <p:txBody>
          <a:bodyPr spcFirstLastPara="1" wrap="square" lIns="91400" tIns="45700" rIns="91400"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2"/>
            <a:ext cx="2133600" cy="365125"/>
          </a:xfrm>
          <a:prstGeom prst="rect">
            <a:avLst/>
          </a:prstGeom>
          <a:noFill/>
          <a:ln>
            <a:noFill/>
          </a:ln>
        </p:spPr>
        <p:txBody>
          <a:bodyPr spcFirstLastPara="1" wrap="square" lIns="91400" tIns="45700" rIns="914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00" tIns="45700" rIns="91400"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2"/>
            <a:ext cx="2133600" cy="365125"/>
          </a:xfrm>
          <a:prstGeom prst="rect">
            <a:avLst/>
          </a:prstGeom>
          <a:noFill/>
          <a:ln>
            <a:noFill/>
          </a:ln>
        </p:spPr>
        <p:txBody>
          <a:bodyPr spcFirstLastPara="1" wrap="square" lIns="91400" tIns="45700" rIns="9140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2"/>
            <a:ext cx="2895600" cy="365125"/>
          </a:xfrm>
          <a:prstGeom prst="rect">
            <a:avLst/>
          </a:prstGeom>
          <a:noFill/>
          <a:ln>
            <a:noFill/>
          </a:ln>
        </p:spPr>
        <p:txBody>
          <a:bodyPr spcFirstLastPara="1" wrap="square" lIns="91400" tIns="45700" rIns="91400"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2"/>
            <a:ext cx="2133600" cy="365125"/>
          </a:xfrm>
          <a:prstGeom prst="rect">
            <a:avLst/>
          </a:prstGeom>
          <a:noFill/>
          <a:ln>
            <a:noFill/>
          </a:ln>
        </p:spPr>
        <p:txBody>
          <a:bodyPr spcFirstLastPara="1" wrap="square" lIns="91400" tIns="45700" rIns="914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1" y="273050"/>
            <a:ext cx="3008313" cy="1162050"/>
          </a:xfrm>
          <a:prstGeom prst="rect">
            <a:avLst/>
          </a:prstGeom>
          <a:noFill/>
          <a:ln>
            <a:noFill/>
          </a:ln>
        </p:spPr>
        <p:txBody>
          <a:bodyPr spcFirstLastPara="1" wrap="square" lIns="91400" tIns="45700" rIns="91400" bIns="45700" anchor="b" anchorCtr="0">
            <a:no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3"/>
            <a:ext cx="5111750" cy="5853113"/>
          </a:xfrm>
          <a:prstGeom prst="rect">
            <a:avLst/>
          </a:prstGeom>
          <a:noFill/>
          <a:ln>
            <a:noFill/>
          </a:ln>
        </p:spPr>
        <p:txBody>
          <a:bodyPr spcFirstLastPara="1" wrap="square" lIns="91400" tIns="45700" rIns="91400"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1" y="1435103"/>
            <a:ext cx="3008313" cy="4691063"/>
          </a:xfrm>
          <a:prstGeom prst="rect">
            <a:avLst/>
          </a:prstGeom>
          <a:noFill/>
          <a:ln>
            <a:noFill/>
          </a:ln>
        </p:spPr>
        <p:txBody>
          <a:bodyPr spcFirstLastPara="1" wrap="square" lIns="91400" tIns="45700" rIns="91400"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2"/>
            <a:ext cx="2133600" cy="365125"/>
          </a:xfrm>
          <a:prstGeom prst="rect">
            <a:avLst/>
          </a:prstGeom>
          <a:noFill/>
          <a:ln>
            <a:noFill/>
          </a:ln>
        </p:spPr>
        <p:txBody>
          <a:bodyPr spcFirstLastPara="1" wrap="square" lIns="91400" tIns="45700" rIns="9140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2"/>
            <a:ext cx="2895600" cy="365125"/>
          </a:xfrm>
          <a:prstGeom prst="rect">
            <a:avLst/>
          </a:prstGeom>
          <a:noFill/>
          <a:ln>
            <a:noFill/>
          </a:ln>
        </p:spPr>
        <p:txBody>
          <a:bodyPr spcFirstLastPara="1" wrap="square" lIns="91400" tIns="45700" rIns="91400"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2"/>
            <a:ext cx="2133600" cy="365125"/>
          </a:xfrm>
          <a:prstGeom prst="rect">
            <a:avLst/>
          </a:prstGeom>
          <a:noFill/>
          <a:ln>
            <a:noFill/>
          </a:ln>
        </p:spPr>
        <p:txBody>
          <a:bodyPr spcFirstLastPara="1" wrap="square" lIns="91400" tIns="45700" rIns="914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1"/>
            <a:ext cx="5486400" cy="566738"/>
          </a:xfrm>
          <a:prstGeom prst="rect">
            <a:avLst/>
          </a:prstGeom>
          <a:noFill/>
          <a:ln>
            <a:noFill/>
          </a:ln>
        </p:spPr>
        <p:txBody>
          <a:bodyPr spcFirstLastPara="1" wrap="square" lIns="91400" tIns="45700" rIns="91400" bIns="45700" anchor="b" anchorCtr="0">
            <a:no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6"/>
            <a:ext cx="5486400" cy="4114800"/>
          </a:xfrm>
          <a:prstGeom prst="rect">
            <a:avLst/>
          </a:prstGeom>
          <a:noFill/>
          <a:ln>
            <a:noFill/>
          </a:ln>
        </p:spPr>
        <p:txBody>
          <a:bodyPr spcFirstLastPara="1" wrap="square" lIns="91400" tIns="45700" rIns="91400" bIns="45700" anchor="t" anchorCtr="0">
            <a:no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00" tIns="45700" rIns="91400"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2"/>
            <a:ext cx="2133600" cy="365125"/>
          </a:xfrm>
          <a:prstGeom prst="rect">
            <a:avLst/>
          </a:prstGeom>
          <a:noFill/>
          <a:ln>
            <a:noFill/>
          </a:ln>
        </p:spPr>
        <p:txBody>
          <a:bodyPr spcFirstLastPara="1" wrap="square" lIns="91400" tIns="45700" rIns="9140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2"/>
            <a:ext cx="2895600" cy="365125"/>
          </a:xfrm>
          <a:prstGeom prst="rect">
            <a:avLst/>
          </a:prstGeom>
          <a:noFill/>
          <a:ln>
            <a:noFill/>
          </a:ln>
        </p:spPr>
        <p:txBody>
          <a:bodyPr spcFirstLastPara="1" wrap="square" lIns="91400" tIns="45700" rIns="91400"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2"/>
            <a:ext cx="2133600" cy="365125"/>
          </a:xfrm>
          <a:prstGeom prst="rect">
            <a:avLst/>
          </a:prstGeom>
          <a:noFill/>
          <a:ln>
            <a:noFill/>
          </a:ln>
        </p:spPr>
        <p:txBody>
          <a:bodyPr spcFirstLastPara="1" wrap="square" lIns="91400" tIns="45700" rIns="914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00" tIns="45700" rIns="91400"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00" tIns="45700" rIns="91400"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2"/>
            <a:ext cx="2133600" cy="365125"/>
          </a:xfrm>
          <a:prstGeom prst="rect">
            <a:avLst/>
          </a:prstGeom>
          <a:noFill/>
          <a:ln>
            <a:noFill/>
          </a:ln>
        </p:spPr>
        <p:txBody>
          <a:bodyPr spcFirstLastPara="1" wrap="square" lIns="91400" tIns="45700" rIns="9140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2"/>
            <a:ext cx="2895600" cy="365125"/>
          </a:xfrm>
          <a:prstGeom prst="rect">
            <a:avLst/>
          </a:prstGeom>
          <a:noFill/>
          <a:ln>
            <a:noFill/>
          </a:ln>
        </p:spPr>
        <p:txBody>
          <a:bodyPr spcFirstLastPara="1" wrap="square" lIns="91400" tIns="45700" rIns="91400"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2"/>
            <a:ext cx="2133600" cy="365125"/>
          </a:xfrm>
          <a:prstGeom prst="rect">
            <a:avLst/>
          </a:prstGeom>
          <a:noFill/>
          <a:ln>
            <a:noFill/>
          </a:ln>
        </p:spPr>
        <p:txBody>
          <a:bodyPr spcFirstLastPara="1" wrap="square" lIns="91400" tIns="45700" rIns="914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0"/>
            <a:ext cx="5851525" cy="2057400"/>
          </a:xfrm>
          <a:prstGeom prst="rect">
            <a:avLst/>
          </a:prstGeom>
          <a:noFill/>
          <a:ln>
            <a:noFill/>
          </a:ln>
        </p:spPr>
        <p:txBody>
          <a:bodyPr spcFirstLastPara="1" wrap="square" lIns="91400" tIns="45700" rIns="91400"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40" y="190501"/>
            <a:ext cx="5851525" cy="6019800"/>
          </a:xfrm>
          <a:prstGeom prst="rect">
            <a:avLst/>
          </a:prstGeom>
          <a:noFill/>
          <a:ln>
            <a:noFill/>
          </a:ln>
        </p:spPr>
        <p:txBody>
          <a:bodyPr spcFirstLastPara="1" wrap="square" lIns="91400" tIns="45700" rIns="91400"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2"/>
            <a:ext cx="2133600" cy="365125"/>
          </a:xfrm>
          <a:prstGeom prst="rect">
            <a:avLst/>
          </a:prstGeom>
          <a:noFill/>
          <a:ln>
            <a:noFill/>
          </a:ln>
        </p:spPr>
        <p:txBody>
          <a:bodyPr spcFirstLastPara="1" wrap="square" lIns="91400" tIns="45700" rIns="9140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2"/>
            <a:ext cx="2895600" cy="365125"/>
          </a:xfrm>
          <a:prstGeom prst="rect">
            <a:avLst/>
          </a:prstGeom>
          <a:noFill/>
          <a:ln>
            <a:noFill/>
          </a:ln>
        </p:spPr>
        <p:txBody>
          <a:bodyPr spcFirstLastPara="1" wrap="square" lIns="91400" tIns="45700" rIns="91400"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2"/>
            <a:ext cx="2133600" cy="365125"/>
          </a:xfrm>
          <a:prstGeom prst="rect">
            <a:avLst/>
          </a:prstGeom>
          <a:noFill/>
          <a:ln>
            <a:noFill/>
          </a:ln>
        </p:spPr>
        <p:txBody>
          <a:bodyPr spcFirstLastPara="1" wrap="square" lIns="91400" tIns="45700" rIns="914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00" tIns="45700" rIns="91400" bIns="45700" anchor="ctr"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3"/>
            <a:ext cx="8229600" cy="4525963"/>
          </a:xfrm>
          <a:prstGeom prst="rect">
            <a:avLst/>
          </a:prstGeom>
          <a:noFill/>
          <a:ln>
            <a:noFill/>
          </a:ln>
        </p:spPr>
        <p:txBody>
          <a:bodyPr spcFirstLastPara="1" wrap="square" lIns="91400" tIns="45700" rIns="91400"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2"/>
            <a:ext cx="2133600" cy="365125"/>
          </a:xfrm>
          <a:prstGeom prst="rect">
            <a:avLst/>
          </a:prstGeom>
          <a:noFill/>
          <a:ln>
            <a:noFill/>
          </a:ln>
        </p:spPr>
        <p:txBody>
          <a:bodyPr spcFirstLastPara="1" wrap="square" lIns="91400" tIns="45700" rIns="91400"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2"/>
            <a:ext cx="2895600" cy="365125"/>
          </a:xfrm>
          <a:prstGeom prst="rect">
            <a:avLst/>
          </a:prstGeom>
          <a:noFill/>
          <a:ln>
            <a:noFill/>
          </a:ln>
        </p:spPr>
        <p:txBody>
          <a:bodyPr spcFirstLastPara="1" wrap="square" lIns="91400" tIns="45700" rIns="91400"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2"/>
            <a:ext cx="2133600" cy="365125"/>
          </a:xfrm>
          <a:prstGeom prst="rect">
            <a:avLst/>
          </a:prstGeom>
          <a:noFill/>
          <a:ln>
            <a:noFill/>
          </a:ln>
        </p:spPr>
        <p:txBody>
          <a:bodyPr spcFirstLastPara="1" wrap="square" lIns="91400" tIns="45700" rIns="91400"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slide" Target="slide3.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file:///C:\Projects\RDB\RDBFIS\Application\AER\estimation_formulas\AER%20economic%20performance%20indicators.pdf"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slide" Target="slide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hyperlink" Target="http://rdbfis.eu/" TargetMode="External"/><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5" descr="https://ec.europa.eu/info/sites/info/themes/europa/images/svg/logo/logo--en.svg"/>
          <p:cNvSpPr/>
          <p:nvPr/>
        </p:nvSpPr>
        <p:spPr>
          <a:xfrm>
            <a:off x="155575" y="-144462"/>
            <a:ext cx="304800" cy="304800"/>
          </a:xfrm>
          <a:prstGeom prst="rect">
            <a:avLst/>
          </a:prstGeom>
          <a:no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40" name="Google Shape;140;p15"/>
          <p:cNvGrpSpPr/>
          <p:nvPr/>
        </p:nvGrpSpPr>
        <p:grpSpPr>
          <a:xfrm>
            <a:off x="712606" y="1242845"/>
            <a:ext cx="7643865" cy="4706434"/>
            <a:chOff x="891224" y="2344426"/>
            <a:chExt cx="7500990" cy="2944155"/>
          </a:xfrm>
        </p:grpSpPr>
        <p:sp>
          <p:nvSpPr>
            <p:cNvPr id="142" name="Google Shape;142;p15"/>
            <p:cNvSpPr/>
            <p:nvPr/>
          </p:nvSpPr>
          <p:spPr>
            <a:xfrm>
              <a:off x="891224" y="2344426"/>
              <a:ext cx="7500990" cy="1367570"/>
            </a:xfrm>
            <a:prstGeom prst="rect">
              <a:avLst/>
            </a:prstGeom>
            <a:noFill/>
            <a:ln>
              <a:noFill/>
            </a:ln>
          </p:spPr>
          <p:txBody>
            <a:bodyPr spcFirstLastPara="1" wrap="square" lIns="91425" tIns="45700" rIns="91425" bIns="45700" anchor="t" anchorCtr="0">
              <a:noAutofit/>
            </a:bodyPr>
            <a:lstStyle/>
            <a:p>
              <a:pPr lvl="0" algn="ctr">
                <a:lnSpc>
                  <a:spcPct val="105000"/>
                </a:lnSpc>
              </a:pPr>
              <a:endParaRPr lang="en-US" i="1" dirty="0">
                <a:solidFill>
                  <a:schemeClr val="bg2">
                    <a:lumMod val="50000"/>
                  </a:schemeClr>
                </a:solidFill>
                <a:latin typeface="Calibri Light" pitchFamily="34" charset="0"/>
                <a:ea typeface="Calibri"/>
                <a:cs typeface="Calibri Light" pitchFamily="34" charset="0"/>
                <a:sym typeface="Calibri"/>
              </a:endParaRPr>
            </a:p>
            <a:p>
              <a:pPr marL="177800" indent="-177800" algn="ctr"/>
              <a:endParaRPr lang="en-US" sz="300" b="1" dirty="0">
                <a:solidFill>
                  <a:srgbClr val="002060"/>
                </a:solidFill>
                <a:latin typeface="Calibri Light" pitchFamily="34" charset="0"/>
                <a:ea typeface="Calibri Light" pitchFamily="34" charset="0"/>
                <a:cs typeface="Calibri Light" pitchFamily="34" charset="0"/>
                <a:sym typeface="Symbol"/>
              </a:endParaRPr>
            </a:p>
            <a:p>
              <a:pPr marL="177800" indent="-177800" algn="ctr"/>
              <a:endParaRPr lang="en-US" b="1" i="1" dirty="0">
                <a:solidFill>
                  <a:srgbClr val="002060"/>
                </a:solidFill>
                <a:latin typeface="Calibri Light" pitchFamily="34" charset="0"/>
                <a:ea typeface="Calibri Light" pitchFamily="34" charset="0"/>
                <a:cs typeface="Calibri Light" pitchFamily="34" charset="0"/>
                <a:sym typeface="Symbol"/>
              </a:endParaRPr>
            </a:p>
            <a:p>
              <a:pPr algn="ctr"/>
              <a:endParaRPr lang="en-US" b="1" dirty="0">
                <a:solidFill>
                  <a:srgbClr val="002060"/>
                </a:solidFill>
                <a:latin typeface="Calibri Light" pitchFamily="34" charset="0"/>
                <a:ea typeface="Calibri Light" pitchFamily="34" charset="0"/>
                <a:cs typeface="Calibri Light" pitchFamily="34" charset="0"/>
              </a:endParaRPr>
            </a:p>
            <a:p>
              <a:pPr algn="ctr">
                <a:lnSpc>
                  <a:spcPct val="105000"/>
                </a:lnSpc>
              </a:pPr>
              <a:r>
                <a:rPr lang="en-US" sz="2200" b="1" dirty="0">
                  <a:solidFill>
                    <a:schemeClr val="accent1">
                      <a:lumMod val="75000"/>
                    </a:schemeClr>
                  </a:solidFill>
                  <a:latin typeface="Calibri Light" pitchFamily="34" charset="0"/>
                  <a:ea typeface="Calibri"/>
                  <a:cs typeface="Calibri Light" pitchFamily="34" charset="0"/>
                  <a:sym typeface="Symbol"/>
                </a:rPr>
                <a:t>Regional Database for the Mediterranean and Black Seas</a:t>
              </a:r>
            </a:p>
          </p:txBody>
        </p:sp>
        <p:sp>
          <p:nvSpPr>
            <p:cNvPr id="143" name="Google Shape;143;p15"/>
            <p:cNvSpPr/>
            <p:nvPr/>
          </p:nvSpPr>
          <p:spPr>
            <a:xfrm>
              <a:off x="891224" y="4011102"/>
              <a:ext cx="7500990" cy="1277479"/>
            </a:xfrm>
            <a:prstGeom prst="rect">
              <a:avLst/>
            </a:prstGeom>
            <a:noFill/>
            <a:ln>
              <a:noFill/>
            </a:ln>
          </p:spPr>
          <p:txBody>
            <a:bodyPr spcFirstLastPara="1" wrap="square" lIns="91425" tIns="45700" rIns="91425" bIns="45700" anchor="t" anchorCtr="0">
              <a:noAutofit/>
            </a:bodyPr>
            <a:lstStyle/>
            <a:p>
              <a:pPr algn="ctr"/>
              <a:r>
                <a:rPr lang="en-US" sz="2800" b="1" dirty="0">
                  <a:solidFill>
                    <a:schemeClr val="accent1">
                      <a:lumMod val="75000"/>
                    </a:schemeClr>
                  </a:solidFill>
                  <a:latin typeface="Calibri Light" pitchFamily="34" charset="0"/>
                  <a:ea typeface="Calibri"/>
                  <a:cs typeface="Calibri Light" pitchFamily="34" charset="0"/>
                  <a:sym typeface="Calibri"/>
                </a:rPr>
                <a:t>1</a:t>
              </a:r>
              <a:r>
                <a:rPr lang="en-US" sz="2800" b="1" baseline="30000" dirty="0">
                  <a:solidFill>
                    <a:schemeClr val="accent1">
                      <a:lumMod val="75000"/>
                    </a:schemeClr>
                  </a:solidFill>
                  <a:latin typeface="Calibri Light" pitchFamily="34" charset="0"/>
                  <a:ea typeface="Calibri"/>
                  <a:cs typeface="Calibri Light" pitchFamily="34" charset="0"/>
                  <a:sym typeface="Calibri"/>
                </a:rPr>
                <a:t>st</a:t>
              </a:r>
              <a:r>
                <a:rPr lang="en-US" sz="2800" b="1" dirty="0">
                  <a:solidFill>
                    <a:schemeClr val="accent1">
                      <a:lumMod val="75000"/>
                    </a:schemeClr>
                  </a:solidFill>
                  <a:latin typeface="Calibri Light" pitchFamily="34" charset="0"/>
                  <a:ea typeface="Calibri"/>
                  <a:cs typeface="Calibri Light" pitchFamily="34" charset="0"/>
                  <a:sym typeface="Calibri"/>
                </a:rPr>
                <a:t> training on Med&amp;BS RDBFIS-II </a:t>
              </a:r>
            </a:p>
            <a:p>
              <a:pPr algn="ctr"/>
              <a:r>
                <a:rPr lang="en-US" sz="2400" b="1" dirty="0">
                  <a:solidFill>
                    <a:schemeClr val="accent1">
                      <a:lumMod val="75000"/>
                    </a:schemeClr>
                  </a:solidFill>
                  <a:latin typeface="Calibri Light" pitchFamily="34" charset="0"/>
                  <a:ea typeface="Calibri"/>
                  <a:cs typeface="Calibri Light" pitchFamily="34" charset="0"/>
                  <a:sym typeface="Calibri"/>
                </a:rPr>
                <a:t>online 17</a:t>
              </a:r>
              <a:r>
                <a:rPr lang="en-US" sz="2400" b="1" baseline="30000" dirty="0">
                  <a:solidFill>
                    <a:schemeClr val="accent1">
                      <a:lumMod val="75000"/>
                    </a:schemeClr>
                  </a:solidFill>
                  <a:latin typeface="Calibri Light" pitchFamily="34" charset="0"/>
                  <a:ea typeface="Calibri"/>
                  <a:cs typeface="Calibri Light" pitchFamily="34" charset="0"/>
                  <a:sym typeface="Calibri"/>
                </a:rPr>
                <a:t>th</a:t>
              </a:r>
              <a:r>
                <a:rPr lang="en-US" sz="2400" b="1" dirty="0">
                  <a:solidFill>
                    <a:schemeClr val="accent1">
                      <a:lumMod val="75000"/>
                    </a:schemeClr>
                  </a:solidFill>
                  <a:latin typeface="Calibri Light" pitchFamily="34" charset="0"/>
                  <a:ea typeface="Calibri"/>
                  <a:cs typeface="Calibri Light" pitchFamily="34" charset="0"/>
                  <a:sym typeface="Calibri"/>
                </a:rPr>
                <a:t> - 19</a:t>
              </a:r>
              <a:r>
                <a:rPr lang="en-US" sz="2400" b="1" baseline="30000" dirty="0">
                  <a:solidFill>
                    <a:schemeClr val="accent1">
                      <a:lumMod val="75000"/>
                    </a:schemeClr>
                  </a:solidFill>
                  <a:latin typeface="Calibri Light" pitchFamily="34" charset="0"/>
                  <a:ea typeface="Calibri"/>
                  <a:cs typeface="Calibri Light" pitchFamily="34" charset="0"/>
                  <a:sym typeface="Calibri"/>
                </a:rPr>
                <a:t>th</a:t>
              </a:r>
              <a:r>
                <a:rPr lang="en-US" sz="2400" b="1" dirty="0">
                  <a:solidFill>
                    <a:schemeClr val="accent1">
                      <a:lumMod val="75000"/>
                    </a:schemeClr>
                  </a:solidFill>
                  <a:latin typeface="Calibri Light" pitchFamily="34" charset="0"/>
                  <a:ea typeface="Calibri"/>
                  <a:cs typeface="Calibri Light" pitchFamily="34" charset="0"/>
                  <a:sym typeface="Calibri"/>
                </a:rPr>
                <a:t> September 2024</a:t>
              </a:r>
              <a:endParaRPr lang="en-US" sz="2000" b="1" dirty="0">
                <a:solidFill>
                  <a:schemeClr val="accent1">
                    <a:lumMod val="75000"/>
                  </a:schemeClr>
                </a:solidFill>
                <a:latin typeface="Calibri Light" pitchFamily="34" charset="0"/>
                <a:ea typeface="Calibri"/>
                <a:cs typeface="Calibri Light" pitchFamily="34" charset="0"/>
                <a:sym typeface="Calibri"/>
              </a:endParaRPr>
            </a:p>
            <a:p>
              <a:pPr algn="ctr"/>
              <a:endParaRPr lang="en-US" sz="2000" b="1" dirty="0">
                <a:solidFill>
                  <a:schemeClr val="accent1">
                    <a:lumMod val="75000"/>
                  </a:schemeClr>
                </a:solidFill>
                <a:latin typeface="Calibri Light" pitchFamily="34" charset="0"/>
                <a:ea typeface="Calibri"/>
                <a:cs typeface="Calibri Light" pitchFamily="34" charset="0"/>
                <a:sym typeface="Calibri"/>
              </a:endParaRPr>
            </a:p>
          </p:txBody>
        </p:sp>
      </p:grpSp>
      <p:grpSp>
        <p:nvGrpSpPr>
          <p:cNvPr id="2" name="Group 1">
            <a:extLst>
              <a:ext uri="{FF2B5EF4-FFF2-40B4-BE49-F238E27FC236}">
                <a16:creationId xmlns:a16="http://schemas.microsoft.com/office/drawing/2014/main" id="{6AAF55C6-480F-4D94-B55B-669DC3C3A3C8}"/>
              </a:ext>
            </a:extLst>
          </p:cNvPr>
          <p:cNvGrpSpPr/>
          <p:nvPr/>
        </p:nvGrpSpPr>
        <p:grpSpPr>
          <a:xfrm>
            <a:off x="3059832" y="908720"/>
            <a:ext cx="2925353" cy="669925"/>
            <a:chOff x="3059832" y="1421981"/>
            <a:chExt cx="2925353" cy="669925"/>
          </a:xfrm>
        </p:grpSpPr>
        <p:pic>
          <p:nvPicPr>
            <p:cNvPr id="11" name="Imagen 1" descr="logo_ec_17_colors_300dpi"/>
            <p:cNvPicPr/>
            <p:nvPr/>
          </p:nvPicPr>
          <p:blipFill>
            <a:blip r:embed="rId3">
              <a:extLst>
                <a:ext uri="{28A0092B-C50C-407E-A947-70E740481C1C}">
                  <a14:useLocalDpi xmlns:a14="http://schemas.microsoft.com/office/drawing/2010/main" val="0"/>
                </a:ext>
              </a:extLst>
            </a:blip>
            <a:srcRect/>
            <a:stretch>
              <a:fillRect/>
            </a:stretch>
          </p:blipFill>
          <p:spPr bwMode="auto">
            <a:xfrm>
              <a:off x="3059832" y="1421981"/>
              <a:ext cx="1360805" cy="669925"/>
            </a:xfrm>
            <a:prstGeom prst="rect">
              <a:avLst/>
            </a:prstGeom>
            <a:noFill/>
            <a:ln>
              <a:noFill/>
            </a:ln>
          </p:spPr>
        </p:pic>
        <p:pic>
          <p:nvPicPr>
            <p:cNvPr id="12" name="Picture 11" descr="v1.2.png">
              <a:extLst>
                <a:ext uri="{FF2B5EF4-FFF2-40B4-BE49-F238E27FC236}">
                  <a16:creationId xmlns:a16="http://schemas.microsoft.com/office/drawing/2014/main" id="{26F07DA2-EA02-4966-9082-F940D4A377F6}"/>
                </a:ext>
              </a:extLst>
            </p:cNvPr>
            <p:cNvPicPr>
              <a:picLocks noChangeAspect="1"/>
            </p:cNvPicPr>
            <p:nvPr/>
          </p:nvPicPr>
          <p:blipFill>
            <a:blip r:embed="rId4"/>
            <a:stretch>
              <a:fillRect/>
            </a:stretch>
          </p:blipFill>
          <p:spPr>
            <a:xfrm>
              <a:off x="4524050" y="1628800"/>
              <a:ext cx="1461135" cy="463106"/>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400110"/>
          </a:xfrm>
          <a:prstGeom prst="rect">
            <a:avLst/>
          </a:prstGeom>
          <a:solidFill>
            <a:schemeClr val="bg2">
              <a:lumMod val="75000"/>
            </a:schemeClr>
          </a:solidFill>
          <a:ln w="635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FFFFFF"/>
                </a:solidFill>
                <a:effectLst/>
                <a:uLnTx/>
                <a:uFillTx/>
                <a:latin typeface="Calibri Light" pitchFamily="34" charset="0"/>
                <a:cs typeface="Calibri Light" pitchFamily="34" charset="0"/>
                <a:sym typeface="Arial"/>
              </a:rPr>
              <a:t>RDBFIS: </a:t>
            </a:r>
            <a:r>
              <a:rPr lang="en-US" sz="2000" b="1" dirty="0">
                <a:solidFill>
                  <a:srgbClr val="FFFFFF"/>
                </a:solidFill>
                <a:latin typeface="Calibri Light" pitchFamily="34" charset="0"/>
                <a:cs typeface="Calibri Light" pitchFamily="34" charset="0"/>
              </a:rPr>
              <a:t>MEDIAS integration</a:t>
            </a:r>
            <a:r>
              <a:rPr kumimoji="0" lang="en-US" sz="2000" b="1" i="0" u="none" strike="noStrike" kern="0" cap="none" spc="0" normalizeH="0" baseline="0" noProof="0" dirty="0">
                <a:ln>
                  <a:noFill/>
                </a:ln>
                <a:solidFill>
                  <a:srgbClr val="FFFFFF"/>
                </a:solidFill>
                <a:effectLst/>
                <a:uLnTx/>
                <a:uFillTx/>
                <a:latin typeface="Calibri Light" pitchFamily="34" charset="0"/>
                <a:cs typeface="Calibri Light" pitchFamily="34" charset="0"/>
                <a:sym typeface="Arial"/>
              </a:rPr>
              <a:t> </a:t>
            </a:r>
            <a:endParaRPr kumimoji="0" lang="en-GB" sz="2000" b="1" i="0" u="none" strike="noStrike" kern="0" cap="none" spc="0" normalizeH="0" baseline="0" noProof="0" dirty="0">
              <a:ln>
                <a:noFill/>
              </a:ln>
              <a:solidFill>
                <a:srgbClr val="FFFFFF"/>
              </a:solidFill>
              <a:effectLst/>
              <a:uLnTx/>
              <a:uFillTx/>
              <a:latin typeface="Calibri Light" pitchFamily="34" charset="0"/>
              <a:cs typeface="Calibri Light" pitchFamily="34" charset="0"/>
              <a:sym typeface="Arial"/>
            </a:endParaRPr>
          </a:p>
        </p:txBody>
      </p:sp>
      <p:pic>
        <p:nvPicPr>
          <p:cNvPr id="3" name="Picture 2">
            <a:extLst>
              <a:ext uri="{FF2B5EF4-FFF2-40B4-BE49-F238E27FC236}">
                <a16:creationId xmlns:a16="http://schemas.microsoft.com/office/drawing/2014/main" id="{66378C3B-4F7F-4FE4-921A-216721825E9D}"/>
              </a:ext>
            </a:extLst>
          </p:cNvPr>
          <p:cNvPicPr>
            <a:picLocks noChangeAspect="1"/>
          </p:cNvPicPr>
          <p:nvPr/>
        </p:nvPicPr>
        <p:blipFill>
          <a:blip r:embed="rId3"/>
          <a:stretch>
            <a:fillRect/>
          </a:stretch>
        </p:blipFill>
        <p:spPr>
          <a:xfrm>
            <a:off x="3491880" y="702625"/>
            <a:ext cx="1785363" cy="782159"/>
          </a:xfrm>
          <a:prstGeom prst="rect">
            <a:avLst/>
          </a:prstGeom>
        </p:spPr>
      </p:pic>
      <p:sp>
        <p:nvSpPr>
          <p:cNvPr id="18" name="Rectangle: Folded Corner 17">
            <a:hlinkClick r:id="rId4" action="ppaction://hlinksldjump"/>
            <a:extLst>
              <a:ext uri="{FF2B5EF4-FFF2-40B4-BE49-F238E27FC236}">
                <a16:creationId xmlns:a16="http://schemas.microsoft.com/office/drawing/2014/main" id="{5CFB078E-61FA-4F02-9665-0EA7D91A3CBD}"/>
              </a:ext>
            </a:extLst>
          </p:cNvPr>
          <p:cNvSpPr/>
          <p:nvPr/>
        </p:nvSpPr>
        <p:spPr>
          <a:xfrm>
            <a:off x="2051720" y="1556792"/>
            <a:ext cx="5239185" cy="4824536"/>
          </a:xfrm>
          <a:prstGeom prst="foldedCorner">
            <a:avLst/>
          </a:prstGeom>
          <a:noFill/>
          <a:ln w="63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l-GR"/>
          </a:p>
        </p:txBody>
      </p:sp>
      <p:sp>
        <p:nvSpPr>
          <p:cNvPr id="19" name="TextBox 18">
            <a:extLst>
              <a:ext uri="{FF2B5EF4-FFF2-40B4-BE49-F238E27FC236}">
                <a16:creationId xmlns:a16="http://schemas.microsoft.com/office/drawing/2014/main" id="{B5854E4A-A463-4A81-9EB8-24ACAD3D5054}"/>
              </a:ext>
            </a:extLst>
          </p:cNvPr>
          <p:cNvSpPr txBox="1"/>
          <p:nvPr/>
        </p:nvSpPr>
        <p:spPr>
          <a:xfrm>
            <a:off x="2394362" y="1671186"/>
            <a:ext cx="4896543" cy="4893647"/>
          </a:xfrm>
          <a:prstGeom prst="rect">
            <a:avLst/>
          </a:prstGeom>
          <a:noFill/>
        </p:spPr>
        <p:txBody>
          <a:bodyPr wrap="square">
            <a:spAutoFit/>
          </a:bodyPr>
          <a:lstStyle/>
          <a:p>
            <a:r>
              <a:rPr lang="en-US" sz="2000" b="1" dirty="0">
                <a:solidFill>
                  <a:schemeClr val="bg2">
                    <a:lumMod val="75000"/>
                  </a:schemeClr>
                </a:solidFill>
                <a:latin typeface="Calibri Light" panose="020F0302020204030204" pitchFamily="34" charset="0"/>
                <a:ea typeface="Calibri Light" panose="020F0302020204030204" pitchFamily="34" charset="0"/>
                <a:cs typeface="Calibri Light" panose="020F0302020204030204" pitchFamily="34" charset="0"/>
              </a:rPr>
              <a:t>1. MEDIAS database</a:t>
            </a:r>
            <a:r>
              <a:rPr lang="el-GR" sz="2000" b="1" dirty="0">
                <a:solidFill>
                  <a:schemeClr val="bg2">
                    <a:lumMod val="75000"/>
                  </a:schemeClr>
                </a:solidFill>
                <a:latin typeface="Calibri Light" panose="020F0302020204030204" pitchFamily="34" charset="0"/>
                <a:ea typeface="Calibri Light" panose="020F0302020204030204" pitchFamily="34" charset="0"/>
                <a:cs typeface="Calibri Light" panose="020F0302020204030204" pitchFamily="34" charset="0"/>
              </a:rPr>
              <a:t> </a:t>
            </a:r>
            <a:r>
              <a:rPr lang="en-US" sz="2000" b="1" dirty="0">
                <a:solidFill>
                  <a:schemeClr val="bg2">
                    <a:lumMod val="75000"/>
                  </a:schemeClr>
                </a:solidFill>
                <a:latin typeface="Calibri Light" panose="020F0302020204030204" pitchFamily="34" charset="0"/>
                <a:ea typeface="Calibri Light" panose="020F0302020204030204" pitchFamily="34" charset="0"/>
                <a:cs typeface="Calibri Light" panose="020F0302020204030204" pitchFamily="34" charset="0"/>
              </a:rPr>
              <a:t>structure</a:t>
            </a:r>
          </a:p>
          <a:p>
            <a:r>
              <a:rPr lang="en-US" sz="2000" i="1" dirty="0">
                <a:solidFill>
                  <a:srgbClr val="0070C0"/>
                </a:solidFill>
                <a:latin typeface="Calibri Light" panose="020F0302020204030204" pitchFamily="34" charset="0"/>
                <a:ea typeface="Calibri Light" panose="020F0302020204030204" pitchFamily="34" charset="0"/>
                <a:cs typeface="Calibri Light" panose="020F0302020204030204" pitchFamily="34" charset="0"/>
              </a:rPr>
              <a:t>Acoustics, Pelagic trawl, CTDs</a:t>
            </a:r>
          </a:p>
          <a:p>
            <a:endParaRPr lang="en-US" sz="1200" dirty="0">
              <a:solidFill>
                <a:schemeClr val="bg2">
                  <a:lumMod val="75000"/>
                </a:schemeClr>
              </a:solidFill>
              <a:latin typeface="Calibri Light" panose="020F0302020204030204" pitchFamily="34" charset="0"/>
              <a:ea typeface="Calibri Light" panose="020F0302020204030204" pitchFamily="34" charset="0"/>
              <a:cs typeface="Calibri Light" panose="020F0302020204030204" pitchFamily="34" charset="0"/>
            </a:endParaRPr>
          </a:p>
          <a:p>
            <a:r>
              <a:rPr lang="en-US" sz="2000" b="1" dirty="0">
                <a:solidFill>
                  <a:schemeClr val="bg2">
                    <a:lumMod val="75000"/>
                  </a:schemeClr>
                </a:solidFill>
                <a:latin typeface="Calibri Light" panose="020F0302020204030204" pitchFamily="34" charset="0"/>
                <a:ea typeface="Calibri Light" panose="020F0302020204030204" pitchFamily="34" charset="0"/>
                <a:cs typeface="Calibri Light" panose="020F0302020204030204" pitchFamily="34" charset="0"/>
              </a:rPr>
              <a:t>2. Integration with RDBFIS</a:t>
            </a:r>
          </a:p>
          <a:p>
            <a:endParaRPr lang="en-US" sz="1200" b="1" dirty="0">
              <a:solidFill>
                <a:schemeClr val="bg2">
                  <a:lumMod val="75000"/>
                </a:schemeClr>
              </a:solidFill>
              <a:latin typeface="Calibri Light" panose="020F0302020204030204" pitchFamily="34" charset="0"/>
              <a:ea typeface="Calibri Light" panose="020F0302020204030204" pitchFamily="34" charset="0"/>
              <a:cs typeface="Calibri Light" panose="020F0302020204030204" pitchFamily="34" charset="0"/>
            </a:endParaRPr>
          </a:p>
          <a:p>
            <a:r>
              <a:rPr lang="en-US" sz="2000" b="1" dirty="0">
                <a:solidFill>
                  <a:schemeClr val="bg2">
                    <a:lumMod val="75000"/>
                  </a:schemeClr>
                </a:solidFill>
                <a:latin typeface="Calibri Light" panose="020F0302020204030204" pitchFamily="34" charset="0"/>
                <a:ea typeface="Calibri Light" panose="020F0302020204030204" pitchFamily="34" charset="0"/>
                <a:cs typeface="Calibri Light" panose="020F0302020204030204" pitchFamily="34" charset="0"/>
              </a:rPr>
              <a:t>3. Validation scheme (</a:t>
            </a:r>
            <a:r>
              <a:rPr lang="en-US" sz="2000" i="1" dirty="0">
                <a:solidFill>
                  <a:srgbClr val="0070C0"/>
                </a:solidFill>
                <a:latin typeface="Calibri Light" panose="020F0302020204030204" pitchFamily="34" charset="0"/>
                <a:ea typeface="Calibri Light" panose="020F0302020204030204" pitchFamily="34" charset="0"/>
                <a:cs typeface="Calibri Light" panose="020F0302020204030204" pitchFamily="34" charset="0"/>
              </a:rPr>
              <a:t>acoustics, pelagic trawl</a:t>
            </a:r>
            <a:r>
              <a:rPr lang="en-US" sz="2000" b="1" dirty="0">
                <a:solidFill>
                  <a:schemeClr val="bg2">
                    <a:lumMod val="75000"/>
                  </a:schemeClr>
                </a:solidFill>
                <a:latin typeface="Calibri Light" panose="020F0302020204030204" pitchFamily="34" charset="0"/>
                <a:ea typeface="Calibri Light" panose="020F0302020204030204" pitchFamily="34" charset="0"/>
                <a:cs typeface="Calibri Light" panose="020F0302020204030204" pitchFamily="34" charset="0"/>
              </a:rPr>
              <a:t>)</a:t>
            </a:r>
          </a:p>
          <a:p>
            <a:endParaRPr lang="en-US" sz="1200" b="1" dirty="0">
              <a:solidFill>
                <a:schemeClr val="bg2">
                  <a:lumMod val="75000"/>
                </a:schemeClr>
              </a:solidFill>
              <a:latin typeface="Calibri Light" panose="020F0302020204030204" pitchFamily="34" charset="0"/>
              <a:ea typeface="Calibri Light" panose="020F0302020204030204" pitchFamily="34" charset="0"/>
              <a:cs typeface="Calibri Light" panose="020F0302020204030204" pitchFamily="34" charset="0"/>
            </a:endParaRPr>
          </a:p>
          <a:p>
            <a:r>
              <a:rPr lang="en-US" sz="2000" b="1" dirty="0">
                <a:solidFill>
                  <a:schemeClr val="bg2">
                    <a:lumMod val="75000"/>
                  </a:schemeClr>
                </a:solidFill>
                <a:latin typeface="Calibri Light" panose="020F0302020204030204" pitchFamily="34" charset="0"/>
                <a:ea typeface="Calibri Light" panose="020F0302020204030204" pitchFamily="34" charset="0"/>
                <a:cs typeface="Calibri Light" panose="020F0302020204030204" pitchFamily="34" charset="0"/>
              </a:rPr>
              <a:t>4. Consistency check (</a:t>
            </a:r>
            <a:r>
              <a:rPr lang="en-US" sz="2000" b="1" i="1" dirty="0">
                <a:solidFill>
                  <a:srgbClr val="0070C0"/>
                </a:solidFill>
                <a:latin typeface="Calibri Light" panose="020F0302020204030204" pitchFamily="34" charset="0"/>
                <a:ea typeface="Calibri Light" panose="020F0302020204030204" pitchFamily="34" charset="0"/>
                <a:cs typeface="Calibri Light" panose="020F0302020204030204" pitchFamily="34" charset="0"/>
              </a:rPr>
              <a:t>R</a:t>
            </a:r>
            <a:r>
              <a:rPr lang="en-US" sz="2000" b="1" dirty="0">
                <a:solidFill>
                  <a:schemeClr val="bg2">
                    <a:lumMod val="75000"/>
                  </a:schemeClr>
                </a:solidFill>
                <a:latin typeface="Calibri Light" panose="020F0302020204030204" pitchFamily="34" charset="0"/>
                <a:ea typeface="Calibri Light" panose="020F0302020204030204" pitchFamily="34" charset="0"/>
                <a:cs typeface="Calibri Light" panose="020F0302020204030204" pitchFamily="34" charset="0"/>
              </a:rPr>
              <a:t>)</a:t>
            </a:r>
          </a:p>
          <a:p>
            <a:endParaRPr lang="en-US" sz="1200" b="1" dirty="0">
              <a:solidFill>
                <a:schemeClr val="bg2">
                  <a:lumMod val="75000"/>
                </a:schemeClr>
              </a:solidFill>
              <a:latin typeface="Calibri Light" panose="020F0302020204030204" pitchFamily="34" charset="0"/>
              <a:ea typeface="Calibri Light" panose="020F0302020204030204" pitchFamily="34" charset="0"/>
              <a:cs typeface="Calibri Light" panose="020F0302020204030204" pitchFamily="34" charset="0"/>
            </a:endParaRPr>
          </a:p>
          <a:p>
            <a:r>
              <a:rPr lang="en-US" sz="2000" b="1" dirty="0">
                <a:solidFill>
                  <a:schemeClr val="bg2">
                    <a:lumMod val="75000"/>
                  </a:schemeClr>
                </a:solidFill>
                <a:latin typeface="Calibri Light" panose="020F0302020204030204" pitchFamily="34" charset="0"/>
                <a:ea typeface="Calibri Light" panose="020F0302020204030204" pitchFamily="34" charset="0"/>
                <a:cs typeface="Calibri Light" panose="020F0302020204030204" pitchFamily="34" charset="0"/>
              </a:rPr>
              <a:t>5. Processing (SQL)</a:t>
            </a:r>
          </a:p>
          <a:p>
            <a:r>
              <a:rPr lang="en-US" sz="2000" i="1" dirty="0">
                <a:solidFill>
                  <a:srgbClr val="0070C0"/>
                </a:solidFill>
                <a:latin typeface="Calibri Light" panose="020F0302020204030204" pitchFamily="34" charset="0"/>
                <a:ea typeface="Calibri Light" panose="020F0302020204030204" pitchFamily="34" charset="0"/>
                <a:cs typeface="Calibri Light" panose="020F0302020204030204" pitchFamily="34" charset="0"/>
              </a:rPr>
              <a:t>Abundance, Biomass, Abundance-Biomass</a:t>
            </a:r>
          </a:p>
          <a:p>
            <a:endParaRPr lang="en-US" sz="1200" dirty="0">
              <a:solidFill>
                <a:schemeClr val="bg2">
                  <a:lumMod val="75000"/>
                </a:schemeClr>
              </a:solidFill>
              <a:latin typeface="Calibri Light" panose="020F0302020204030204" pitchFamily="34" charset="0"/>
              <a:ea typeface="Calibri Light" panose="020F0302020204030204" pitchFamily="34" charset="0"/>
              <a:cs typeface="Calibri Light" panose="020F0302020204030204" pitchFamily="34" charset="0"/>
            </a:endParaRPr>
          </a:p>
          <a:p>
            <a:r>
              <a:rPr lang="en-US" sz="20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6. </a:t>
            </a:r>
            <a:r>
              <a:rPr lang="en-US" sz="2000" b="1" dirty="0">
                <a:solidFill>
                  <a:schemeClr val="bg2">
                    <a:lumMod val="75000"/>
                  </a:schemeClr>
                </a:solidFill>
                <a:latin typeface="Calibri Light" panose="020F0302020204030204" pitchFamily="34" charset="0"/>
                <a:ea typeface="Calibri Light" panose="020F0302020204030204" pitchFamily="34" charset="0"/>
                <a:cs typeface="Calibri Light" panose="020F0302020204030204" pitchFamily="34" charset="0"/>
              </a:rPr>
              <a:t>Eggs &amp; Larvae database structure</a:t>
            </a:r>
          </a:p>
          <a:p>
            <a:r>
              <a:rPr lang="en-US" sz="2000" b="1" dirty="0">
                <a:solidFill>
                  <a:schemeClr val="bg1">
                    <a:lumMod val="75000"/>
                  </a:schemeClr>
                </a:solidFill>
                <a:latin typeface="Calibri Light" panose="020F0302020204030204" pitchFamily="34" charset="0"/>
                <a:ea typeface="Calibri Light" panose="020F0302020204030204" pitchFamily="34" charset="0"/>
                <a:cs typeface="Calibri Light" panose="020F0302020204030204" pitchFamily="34" charset="0"/>
              </a:rPr>
              <a:t>__________________________________</a:t>
            </a:r>
          </a:p>
          <a:p>
            <a:endParaRPr lang="en-US" sz="1200" b="1" dirty="0">
              <a:solidFill>
                <a:schemeClr val="bg2">
                  <a:lumMod val="75000"/>
                </a:schemeClr>
              </a:solidFill>
              <a:latin typeface="Calibri Light" panose="020F0302020204030204" pitchFamily="34" charset="0"/>
              <a:ea typeface="Calibri Light" panose="020F0302020204030204" pitchFamily="34" charset="0"/>
              <a:cs typeface="Calibri Light" panose="020F0302020204030204" pitchFamily="34" charset="0"/>
            </a:endParaRPr>
          </a:p>
          <a:p>
            <a:r>
              <a:rPr lang="en-US" sz="2000" b="1" dirty="0">
                <a:solidFill>
                  <a:schemeClr val="bg2">
                    <a:lumMod val="75000"/>
                  </a:schemeClr>
                </a:solidFill>
                <a:latin typeface="Calibri Light" panose="020F0302020204030204" pitchFamily="34" charset="0"/>
                <a:ea typeface="Calibri Light" panose="020F0302020204030204" pitchFamily="34" charset="0"/>
                <a:cs typeface="Calibri Light" panose="020F0302020204030204" pitchFamily="34" charset="0"/>
              </a:rPr>
              <a:t>MEDIAS datacall and doodle for the workshop are running</a:t>
            </a:r>
            <a:br>
              <a:rPr lang="en-US" sz="2000" b="1" dirty="0">
                <a:solidFill>
                  <a:schemeClr val="bg2">
                    <a:lumMod val="75000"/>
                  </a:schemeClr>
                </a:solidFill>
                <a:latin typeface="Calibri Light" panose="020F0302020204030204" pitchFamily="34" charset="0"/>
                <a:ea typeface="Calibri Light" panose="020F0302020204030204" pitchFamily="34" charset="0"/>
                <a:cs typeface="Calibri Light" panose="020F0302020204030204" pitchFamily="34" charset="0"/>
              </a:rPr>
            </a:br>
            <a:endParaRPr lang="en-US" sz="2000" b="1" dirty="0">
              <a:solidFill>
                <a:schemeClr val="bg2">
                  <a:lumMod val="75000"/>
                </a:schemeClr>
              </a:solidFill>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040570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400110"/>
          </a:xfrm>
          <a:prstGeom prst="rect">
            <a:avLst/>
          </a:prstGeom>
          <a:solidFill>
            <a:schemeClr val="bg2">
              <a:lumMod val="75000"/>
            </a:schemeClr>
          </a:solidFill>
          <a:ln w="635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FFFFFF"/>
                </a:solidFill>
                <a:effectLst/>
                <a:uLnTx/>
                <a:uFillTx/>
                <a:latin typeface="Calibri Light" pitchFamily="34" charset="0"/>
                <a:cs typeface="Calibri Light" pitchFamily="34" charset="0"/>
                <a:sym typeface="Arial"/>
              </a:rPr>
              <a:t>RDBFIS</a:t>
            </a:r>
            <a:r>
              <a:rPr lang="en-US" sz="2000" b="1" dirty="0">
                <a:solidFill>
                  <a:srgbClr val="FFFFFF"/>
                </a:solidFill>
                <a:latin typeface="Calibri Light" pitchFamily="34" charset="0"/>
                <a:cs typeface="Calibri Light" pitchFamily="34" charset="0"/>
              </a:rPr>
              <a:t> progress work</a:t>
            </a:r>
            <a:r>
              <a:rPr kumimoji="0" lang="en-US" sz="2000" b="1" i="0" u="none" strike="noStrike" kern="0" cap="none" spc="0" normalizeH="0" baseline="0" noProof="0" dirty="0">
                <a:ln>
                  <a:noFill/>
                </a:ln>
                <a:solidFill>
                  <a:srgbClr val="FFFFFF"/>
                </a:solidFill>
                <a:effectLst/>
                <a:uLnTx/>
                <a:uFillTx/>
                <a:latin typeface="Calibri Light" pitchFamily="34" charset="0"/>
                <a:cs typeface="Calibri Light" pitchFamily="34" charset="0"/>
                <a:sym typeface="Arial"/>
              </a:rPr>
              <a:t> </a:t>
            </a:r>
            <a:endParaRPr kumimoji="0" lang="en-GB" sz="2000" b="1" i="0" u="none" strike="noStrike" kern="0" cap="none" spc="0" normalizeH="0" baseline="0" noProof="0" dirty="0">
              <a:ln>
                <a:noFill/>
              </a:ln>
              <a:solidFill>
                <a:srgbClr val="FFFFFF"/>
              </a:solidFill>
              <a:effectLst/>
              <a:uLnTx/>
              <a:uFillTx/>
              <a:latin typeface="Calibri Light" pitchFamily="34" charset="0"/>
              <a:cs typeface="Calibri Light" pitchFamily="34" charset="0"/>
              <a:sym typeface="Arial"/>
            </a:endParaRPr>
          </a:p>
        </p:txBody>
      </p:sp>
      <p:sp>
        <p:nvSpPr>
          <p:cNvPr id="24" name="TextBox 23">
            <a:extLst>
              <a:ext uri="{FF2B5EF4-FFF2-40B4-BE49-F238E27FC236}">
                <a16:creationId xmlns:a16="http://schemas.microsoft.com/office/drawing/2014/main" id="{310396B4-38B5-4A1C-B07B-75AE34BF1D36}"/>
              </a:ext>
            </a:extLst>
          </p:cNvPr>
          <p:cNvSpPr txBox="1"/>
          <p:nvPr/>
        </p:nvSpPr>
        <p:spPr>
          <a:xfrm>
            <a:off x="2699792" y="692696"/>
            <a:ext cx="4220637" cy="830997"/>
          </a:xfrm>
          <a:prstGeom prst="rect">
            <a:avLst/>
          </a:prstGeom>
          <a:noFill/>
          <a:ln w="3175">
            <a:solidFill>
              <a:schemeClr val="dk1">
                <a:shade val="50000"/>
              </a:schemeClr>
            </a:solidFill>
          </a:ln>
        </p:spPr>
        <p:txBody>
          <a:bodyPr wrap="square">
            <a:spAutoFit/>
          </a:bodyPr>
          <a:lstStyle/>
          <a:p>
            <a:pPr algn="ctr"/>
            <a:r>
              <a:rPr lang="en-US" sz="2400" b="1" i="0" dirty="0">
                <a:solidFill>
                  <a:schemeClr val="bg2">
                    <a:lumMod val="75000"/>
                  </a:schemeClr>
                </a:solidFill>
                <a:effectLst/>
                <a:latin typeface="Calibri" panose="020F0502020204030204" pitchFamily="34" charset="0"/>
                <a:ea typeface="Calibri" panose="020F0502020204030204" pitchFamily="34" charset="0"/>
                <a:cs typeface="Calibri" panose="020F0502020204030204" pitchFamily="34" charset="0"/>
              </a:rPr>
              <a:t>AER</a:t>
            </a:r>
            <a:r>
              <a:rPr lang="el-GR" sz="2400" b="1" i="0" dirty="0">
                <a:solidFill>
                  <a:schemeClr val="bg2">
                    <a:lumMod val="75000"/>
                  </a:schemeClr>
                </a:solidFill>
                <a:effectLst/>
                <a:latin typeface="Calibri" panose="020F0502020204030204" pitchFamily="34" charset="0"/>
                <a:ea typeface="Calibri" panose="020F0502020204030204" pitchFamily="34" charset="0"/>
                <a:cs typeface="Calibri" panose="020F0502020204030204" pitchFamily="34" charset="0"/>
              </a:rPr>
              <a:t> </a:t>
            </a:r>
            <a:r>
              <a:rPr lang="en-US" sz="2400" b="1" i="0" dirty="0">
                <a:solidFill>
                  <a:schemeClr val="bg2">
                    <a:lumMod val="75000"/>
                  </a:schemeClr>
                </a:solidFill>
                <a:effectLst/>
                <a:latin typeface="Calibri" panose="020F0502020204030204" pitchFamily="34" charset="0"/>
                <a:ea typeface="Calibri" panose="020F0502020204030204" pitchFamily="34" charset="0"/>
                <a:cs typeface="Calibri" panose="020F0502020204030204" pitchFamily="34" charset="0"/>
              </a:rPr>
              <a:t>module has been integrated in the RDBFIS</a:t>
            </a:r>
          </a:p>
        </p:txBody>
      </p:sp>
      <p:sp>
        <p:nvSpPr>
          <p:cNvPr id="23" name="Rectangle: Folded Corner 22">
            <a:extLst>
              <a:ext uri="{FF2B5EF4-FFF2-40B4-BE49-F238E27FC236}">
                <a16:creationId xmlns:a16="http://schemas.microsoft.com/office/drawing/2014/main" id="{012644C6-97C3-4914-902B-CBB2990967AA}"/>
              </a:ext>
            </a:extLst>
          </p:cNvPr>
          <p:cNvSpPr/>
          <p:nvPr/>
        </p:nvSpPr>
        <p:spPr>
          <a:xfrm>
            <a:off x="899592" y="1628800"/>
            <a:ext cx="7453335" cy="2311286"/>
          </a:xfrm>
          <a:prstGeom prst="foldedCorner">
            <a:avLst/>
          </a:prstGeom>
          <a:noFill/>
          <a:ln w="63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l-GR"/>
          </a:p>
        </p:txBody>
      </p:sp>
      <p:sp>
        <p:nvSpPr>
          <p:cNvPr id="26" name="TextBox 25">
            <a:extLst>
              <a:ext uri="{FF2B5EF4-FFF2-40B4-BE49-F238E27FC236}">
                <a16:creationId xmlns:a16="http://schemas.microsoft.com/office/drawing/2014/main" id="{3CA6D30F-9696-4BEB-9F9C-B4386907A2EA}"/>
              </a:ext>
            </a:extLst>
          </p:cNvPr>
          <p:cNvSpPr txBox="1"/>
          <p:nvPr/>
        </p:nvSpPr>
        <p:spPr>
          <a:xfrm>
            <a:off x="827584" y="1883366"/>
            <a:ext cx="7632848" cy="1938992"/>
          </a:xfrm>
          <a:prstGeom prst="rect">
            <a:avLst/>
          </a:prstGeom>
          <a:noFill/>
        </p:spPr>
        <p:txBody>
          <a:bodyPr wrap="square">
            <a:spAutoFit/>
          </a:bodyPr>
          <a:lstStyle/>
          <a:p>
            <a:pPr marL="285750" indent="-104775">
              <a:buFont typeface="Arial" panose="020B0604020202020204" pitchFamily="34" charset="0"/>
              <a:buChar char="•"/>
            </a:pPr>
            <a:r>
              <a:rPr kumimoji="0" lang="en-US" sz="2000" b="0" i="1" u="none" strike="noStrike" kern="0" cap="none" spc="0" normalizeH="0" baseline="0" noProof="0" dirty="0">
                <a:ln>
                  <a:noFill/>
                </a:ln>
                <a:solidFill>
                  <a:srgbClr val="002060"/>
                </a:solidFill>
                <a:effectLst/>
                <a:uLnTx/>
                <a:uFillTx/>
                <a:latin typeface="Calibri Light" pitchFamily="34" charset="0"/>
                <a:ea typeface="Calibri Light" pitchFamily="34" charset="0"/>
                <a:cs typeface="Calibri Light" pitchFamily="34" charset="0"/>
                <a:sym typeface="Arial"/>
              </a:rPr>
              <a:t> Perform syntax and consistency checks before submitting data to the JRC. The </a:t>
            </a:r>
            <a:r>
              <a:rPr lang="en-US" sz="2000" i="1" dirty="0">
                <a:solidFill>
                  <a:schemeClr val="accent1">
                    <a:lumMod val="50000"/>
                  </a:schemeClr>
                </a:solidFill>
                <a:latin typeface="Calibri Light" pitchFamily="34" charset="0"/>
                <a:ea typeface="Calibri Light" pitchFamily="34" charset="0"/>
                <a:cs typeface="Calibri Light" pitchFamily="34" charset="0"/>
                <a:sym typeface="Symbol"/>
              </a:rPr>
              <a:t>aim is to decrease discrepancies between the AER and FDI datacalls (c</a:t>
            </a:r>
            <a:r>
              <a:rPr lang="en-US" sz="2000" i="1" dirty="0">
                <a:solidFill>
                  <a:srgbClr val="002060"/>
                </a:solidFill>
                <a:latin typeface="Calibri Light" pitchFamily="34" charset="0"/>
                <a:ea typeface="Calibri Light" pitchFamily="34" charset="0"/>
                <a:cs typeface="Calibri Light" pitchFamily="34" charset="0"/>
              </a:rPr>
              <a:t>ross checking between AER &amp; FDI is a goal for the project)</a:t>
            </a:r>
          </a:p>
          <a:p>
            <a:pPr marL="180975"/>
            <a:endParaRPr lang="en-US" sz="2000" i="1" dirty="0">
              <a:solidFill>
                <a:srgbClr val="002060"/>
              </a:solidFill>
              <a:latin typeface="Calibri Light" pitchFamily="34" charset="0"/>
              <a:ea typeface="Calibri Light" pitchFamily="34" charset="0"/>
              <a:cs typeface="Calibri Light" pitchFamily="34" charset="0"/>
            </a:endParaRPr>
          </a:p>
          <a:p>
            <a:pPr marL="285750" indent="-104775">
              <a:buFont typeface="Arial" panose="020B0604020202020204" pitchFamily="34" charset="0"/>
              <a:buChar char="•"/>
            </a:pPr>
            <a:r>
              <a:rPr kumimoji="0" lang="en-US" sz="2000" b="0" i="1" u="none" strike="noStrike" kern="0" cap="none" spc="0" normalizeH="0" baseline="0" noProof="0" dirty="0">
                <a:ln>
                  <a:noFill/>
                </a:ln>
                <a:solidFill>
                  <a:srgbClr val="002060"/>
                </a:solidFill>
                <a:effectLst/>
                <a:uLnTx/>
                <a:uFillTx/>
                <a:latin typeface="Calibri Light" pitchFamily="34" charset="0"/>
                <a:ea typeface="Calibri Light" pitchFamily="34" charset="0"/>
                <a:cs typeface="Calibri Light" pitchFamily="34" charset="0"/>
                <a:sym typeface="Arial"/>
              </a:rPr>
              <a:t> Calc</a:t>
            </a:r>
            <a:r>
              <a:rPr lang="en-US" sz="2000" i="1" dirty="0" err="1">
                <a:solidFill>
                  <a:srgbClr val="002060"/>
                </a:solidFill>
                <a:latin typeface="Calibri Light" pitchFamily="34" charset="0"/>
                <a:ea typeface="Calibri Light" pitchFamily="34" charset="0"/>
                <a:cs typeface="Calibri Light" pitchFamily="34" charset="0"/>
              </a:rPr>
              <a:t>ulate</a:t>
            </a:r>
            <a:r>
              <a:rPr kumimoji="0" lang="en-US" sz="2000" b="0" i="1" u="none" strike="noStrike" kern="0" cap="none" spc="0" normalizeH="0" baseline="0" noProof="0" dirty="0">
                <a:ln>
                  <a:noFill/>
                </a:ln>
                <a:solidFill>
                  <a:srgbClr val="002060"/>
                </a:solidFill>
                <a:effectLst/>
                <a:uLnTx/>
                <a:uFillTx/>
                <a:latin typeface="Calibri Light" pitchFamily="34" charset="0"/>
                <a:ea typeface="Calibri Light" pitchFamily="34" charset="0"/>
                <a:cs typeface="Calibri Light" pitchFamily="34" charset="0"/>
                <a:sym typeface="Arial"/>
              </a:rPr>
              <a:t> specific economic performance indicators for STECF EWG purposes</a:t>
            </a:r>
          </a:p>
        </p:txBody>
      </p:sp>
      <p:grpSp>
        <p:nvGrpSpPr>
          <p:cNvPr id="3" name="Group 2">
            <a:extLst>
              <a:ext uri="{FF2B5EF4-FFF2-40B4-BE49-F238E27FC236}">
                <a16:creationId xmlns:a16="http://schemas.microsoft.com/office/drawing/2014/main" id="{54362798-2C6F-4FC3-A260-B3BF1427F409}"/>
              </a:ext>
            </a:extLst>
          </p:cNvPr>
          <p:cNvGrpSpPr/>
          <p:nvPr/>
        </p:nvGrpSpPr>
        <p:grpSpPr>
          <a:xfrm>
            <a:off x="3491880" y="5229200"/>
            <a:ext cx="1368152" cy="1224136"/>
            <a:chOff x="2699792" y="4869160"/>
            <a:chExt cx="1368152" cy="1224136"/>
          </a:xfrm>
        </p:grpSpPr>
        <p:sp>
          <p:nvSpPr>
            <p:cNvPr id="2" name="Cylinder 1">
              <a:extLst>
                <a:ext uri="{FF2B5EF4-FFF2-40B4-BE49-F238E27FC236}">
                  <a16:creationId xmlns:a16="http://schemas.microsoft.com/office/drawing/2014/main" id="{FC3FFB0C-38D4-4625-B674-CD7B64ACDFAD}"/>
                </a:ext>
              </a:extLst>
            </p:cNvPr>
            <p:cNvSpPr/>
            <p:nvPr/>
          </p:nvSpPr>
          <p:spPr>
            <a:xfrm>
              <a:off x="2699792" y="4869160"/>
              <a:ext cx="1368152" cy="1224136"/>
            </a:xfrm>
            <a:prstGeom prst="can">
              <a:avLst/>
            </a:prstGeom>
            <a:solidFill>
              <a:schemeClr val="bg1">
                <a:lumMod val="75000"/>
                <a:alpha val="7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pic>
          <p:nvPicPr>
            <p:cNvPr id="6" name="Picture 5" descr="v1.2.png">
              <a:extLst>
                <a:ext uri="{FF2B5EF4-FFF2-40B4-BE49-F238E27FC236}">
                  <a16:creationId xmlns:a16="http://schemas.microsoft.com/office/drawing/2014/main" id="{BB1CEE43-A589-4CB3-9A55-0D70206E860E}"/>
                </a:ext>
              </a:extLst>
            </p:cNvPr>
            <p:cNvPicPr>
              <a:picLocks noChangeAspect="1"/>
            </p:cNvPicPr>
            <p:nvPr/>
          </p:nvPicPr>
          <p:blipFill>
            <a:blip r:embed="rId3"/>
            <a:stretch>
              <a:fillRect/>
            </a:stretch>
          </p:blipFill>
          <p:spPr>
            <a:xfrm>
              <a:off x="2843808" y="5373216"/>
              <a:ext cx="1067753" cy="338423"/>
            </a:xfrm>
            <a:prstGeom prst="rect">
              <a:avLst/>
            </a:prstGeom>
          </p:spPr>
        </p:pic>
      </p:grpSp>
      <p:sp>
        <p:nvSpPr>
          <p:cNvPr id="9" name="TextBox 8">
            <a:extLst>
              <a:ext uri="{FF2B5EF4-FFF2-40B4-BE49-F238E27FC236}">
                <a16:creationId xmlns:a16="http://schemas.microsoft.com/office/drawing/2014/main" id="{502154BC-B39F-4115-94E6-7CAF633763A7}"/>
              </a:ext>
            </a:extLst>
          </p:cNvPr>
          <p:cNvSpPr txBox="1"/>
          <p:nvPr/>
        </p:nvSpPr>
        <p:spPr>
          <a:xfrm>
            <a:off x="899592" y="4457497"/>
            <a:ext cx="1598529" cy="830997"/>
          </a:xfrm>
          <a:prstGeom prst="rect">
            <a:avLst/>
          </a:prstGeom>
          <a:solidFill>
            <a:schemeClr val="bg1">
              <a:lumMod val="95000"/>
            </a:schemeClr>
          </a:solidFill>
          <a:ln w="3175">
            <a:noFill/>
          </a:ln>
        </p:spPr>
        <p:txBody>
          <a:bodyPr wrap="square">
            <a:spAutoFit/>
          </a:bodyPr>
          <a:lstStyle/>
          <a:p>
            <a:pPr algn="ctr"/>
            <a:r>
              <a:rPr lang="en-US" sz="2400" b="1" i="0" dirty="0">
                <a:solidFill>
                  <a:schemeClr val="bg2">
                    <a:lumMod val="75000"/>
                  </a:schemeClr>
                </a:solidFill>
                <a:effectLst/>
                <a:latin typeface="Calibri" panose="020F0502020204030204" pitchFamily="34" charset="0"/>
                <a:ea typeface="Calibri" panose="020F0502020204030204" pitchFamily="34" charset="0"/>
                <a:cs typeface="Calibri" panose="020F0502020204030204" pitchFamily="34" charset="0"/>
              </a:rPr>
              <a:t>Member States</a:t>
            </a:r>
          </a:p>
        </p:txBody>
      </p:sp>
      <p:sp>
        <p:nvSpPr>
          <p:cNvPr id="10" name="TextBox 9">
            <a:extLst>
              <a:ext uri="{FF2B5EF4-FFF2-40B4-BE49-F238E27FC236}">
                <a16:creationId xmlns:a16="http://schemas.microsoft.com/office/drawing/2014/main" id="{B9CBCC3A-BCB8-4C80-B764-B73AF32CAA49}"/>
              </a:ext>
            </a:extLst>
          </p:cNvPr>
          <p:cNvSpPr txBox="1"/>
          <p:nvPr/>
        </p:nvSpPr>
        <p:spPr>
          <a:xfrm>
            <a:off x="5458182" y="4695527"/>
            <a:ext cx="1274058" cy="461665"/>
          </a:xfrm>
          <a:prstGeom prst="rect">
            <a:avLst/>
          </a:prstGeom>
          <a:solidFill>
            <a:schemeClr val="bg1">
              <a:lumMod val="95000"/>
            </a:schemeClr>
          </a:solidFill>
          <a:ln w="3175">
            <a:noFill/>
          </a:ln>
        </p:spPr>
        <p:txBody>
          <a:bodyPr wrap="square">
            <a:spAutoFit/>
          </a:bodyPr>
          <a:lstStyle/>
          <a:p>
            <a:pPr algn="ctr"/>
            <a:r>
              <a:rPr lang="en-US" sz="2400" b="1" dirty="0">
                <a:solidFill>
                  <a:schemeClr val="bg2">
                    <a:lumMod val="75000"/>
                  </a:schemeClr>
                </a:solidFill>
                <a:latin typeface="Calibri" panose="020F0502020204030204" pitchFamily="34" charset="0"/>
                <a:ea typeface="Calibri" panose="020F0502020204030204" pitchFamily="34" charset="0"/>
                <a:cs typeface="Calibri" panose="020F0502020204030204" pitchFamily="34" charset="0"/>
              </a:rPr>
              <a:t>JRC</a:t>
            </a:r>
            <a:endParaRPr lang="en-US" sz="2400" b="1" i="0" dirty="0">
              <a:solidFill>
                <a:schemeClr val="bg2">
                  <a:lumMod val="75000"/>
                </a:schemeClr>
              </a:solidFill>
              <a:effectLst/>
              <a:latin typeface="Calibri" panose="020F0502020204030204" pitchFamily="34" charset="0"/>
              <a:ea typeface="Calibri" panose="020F0502020204030204" pitchFamily="34" charset="0"/>
              <a:cs typeface="Calibri" panose="020F0502020204030204" pitchFamily="34" charset="0"/>
            </a:endParaRPr>
          </a:p>
        </p:txBody>
      </p:sp>
      <p:cxnSp>
        <p:nvCxnSpPr>
          <p:cNvPr id="7" name="Straight Arrow Connector 6">
            <a:extLst>
              <a:ext uri="{FF2B5EF4-FFF2-40B4-BE49-F238E27FC236}">
                <a16:creationId xmlns:a16="http://schemas.microsoft.com/office/drawing/2014/main" id="{5A6280CA-BE67-4EEF-AB30-D57C1BD21A55}"/>
              </a:ext>
            </a:extLst>
          </p:cNvPr>
          <p:cNvCxnSpPr/>
          <p:nvPr/>
        </p:nvCxnSpPr>
        <p:spPr>
          <a:xfrm>
            <a:off x="2627784" y="5013176"/>
            <a:ext cx="648072" cy="504056"/>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0D02525-9885-411C-8DBA-619FA34A1BE4}"/>
              </a:ext>
            </a:extLst>
          </p:cNvPr>
          <p:cNvCxnSpPr>
            <a:cxnSpLocks/>
          </p:cNvCxnSpPr>
          <p:nvPr/>
        </p:nvCxnSpPr>
        <p:spPr>
          <a:xfrm flipH="1" flipV="1">
            <a:off x="2473175" y="5524903"/>
            <a:ext cx="612068" cy="457210"/>
          </a:xfrm>
          <a:prstGeom prst="straightConnector1">
            <a:avLst/>
          </a:prstGeom>
          <a:ln w="412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CE0EAFC-1FB6-4C65-B755-0ADBB2A287ED}"/>
              </a:ext>
            </a:extLst>
          </p:cNvPr>
          <p:cNvCxnSpPr>
            <a:cxnSpLocks/>
          </p:cNvCxnSpPr>
          <p:nvPr/>
        </p:nvCxnSpPr>
        <p:spPr>
          <a:xfrm>
            <a:off x="3504909" y="4725144"/>
            <a:ext cx="1126732" cy="0"/>
          </a:xfrm>
          <a:prstGeom prst="straightConnector1">
            <a:avLst/>
          </a:prstGeom>
          <a:ln w="412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DDDA4F7-C60E-4386-81C6-DFAEE0835385}"/>
              </a:ext>
            </a:extLst>
          </p:cNvPr>
          <p:cNvSpPr txBox="1"/>
          <p:nvPr/>
        </p:nvSpPr>
        <p:spPr>
          <a:xfrm>
            <a:off x="6516216" y="5605426"/>
            <a:ext cx="1274058" cy="461665"/>
          </a:xfrm>
          <a:prstGeom prst="rect">
            <a:avLst/>
          </a:prstGeom>
          <a:solidFill>
            <a:schemeClr val="bg1">
              <a:lumMod val="95000"/>
            </a:schemeClr>
          </a:solidFill>
          <a:ln w="3175">
            <a:noFill/>
          </a:ln>
        </p:spPr>
        <p:txBody>
          <a:bodyPr wrap="square">
            <a:spAutoFit/>
          </a:bodyPr>
          <a:lstStyle/>
          <a:p>
            <a:pPr algn="ctr"/>
            <a:r>
              <a:rPr lang="en-US" sz="2400" b="1" i="0" dirty="0">
                <a:solidFill>
                  <a:schemeClr val="bg2">
                    <a:lumMod val="75000"/>
                  </a:schemeClr>
                </a:solidFill>
                <a:effectLst/>
                <a:latin typeface="Calibri" panose="020F0502020204030204" pitchFamily="34" charset="0"/>
                <a:ea typeface="Calibri" panose="020F0502020204030204" pitchFamily="34" charset="0"/>
                <a:cs typeface="Calibri" panose="020F0502020204030204" pitchFamily="34" charset="0"/>
              </a:rPr>
              <a:t>EWGs</a:t>
            </a:r>
          </a:p>
        </p:txBody>
      </p:sp>
      <p:cxnSp>
        <p:nvCxnSpPr>
          <p:cNvPr id="20" name="Straight Arrow Connector 19">
            <a:extLst>
              <a:ext uri="{FF2B5EF4-FFF2-40B4-BE49-F238E27FC236}">
                <a16:creationId xmlns:a16="http://schemas.microsoft.com/office/drawing/2014/main" id="{FDF34311-3FD1-4406-A690-F541C0A8D8C7}"/>
              </a:ext>
            </a:extLst>
          </p:cNvPr>
          <p:cNvCxnSpPr>
            <a:cxnSpLocks/>
          </p:cNvCxnSpPr>
          <p:nvPr/>
        </p:nvCxnSpPr>
        <p:spPr>
          <a:xfrm flipH="1" flipV="1">
            <a:off x="6946713" y="5079332"/>
            <a:ext cx="612068" cy="457210"/>
          </a:xfrm>
          <a:prstGeom prst="straightConnector1">
            <a:avLst/>
          </a:prstGeom>
          <a:ln w="412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B97C5DD-0183-4293-83B0-3130A777890A}"/>
              </a:ext>
            </a:extLst>
          </p:cNvPr>
          <p:cNvCxnSpPr>
            <a:cxnSpLocks/>
          </p:cNvCxnSpPr>
          <p:nvPr/>
        </p:nvCxnSpPr>
        <p:spPr>
          <a:xfrm flipH="1">
            <a:off x="4932040" y="5265204"/>
            <a:ext cx="721631" cy="507607"/>
          </a:xfrm>
          <a:prstGeom prst="straightConnector1">
            <a:avLst/>
          </a:prstGeom>
          <a:ln w="412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6428690-2D77-4356-A371-B35C7750881C}"/>
              </a:ext>
            </a:extLst>
          </p:cNvPr>
          <p:cNvSpPr txBox="1"/>
          <p:nvPr/>
        </p:nvSpPr>
        <p:spPr>
          <a:xfrm>
            <a:off x="2483767" y="4922004"/>
            <a:ext cx="1044447" cy="523220"/>
          </a:xfrm>
          <a:prstGeom prst="rect">
            <a:avLst/>
          </a:prstGeom>
          <a:noFill/>
        </p:spPr>
        <p:txBody>
          <a:bodyPr wrap="square">
            <a:spAutoFit/>
          </a:bodyPr>
          <a:lstStyle/>
          <a:p>
            <a:r>
              <a:rPr lang="en-US" i="1" dirty="0">
                <a:solidFill>
                  <a:schemeClr val="accent1">
                    <a:lumMod val="50000"/>
                  </a:schemeClr>
                </a:solidFill>
                <a:latin typeface="Calibri Light" pitchFamily="34" charset="0"/>
                <a:ea typeface="Calibri Light" pitchFamily="34" charset="0"/>
                <a:cs typeface="Calibri Light" pitchFamily="34" charset="0"/>
                <a:sym typeface="Symbol"/>
              </a:rPr>
              <a:t>Syntax &amp; Consistency</a:t>
            </a:r>
            <a:endParaRPr lang="el-GR" dirty="0"/>
          </a:p>
        </p:txBody>
      </p:sp>
      <p:sp>
        <p:nvSpPr>
          <p:cNvPr id="29" name="TextBox 28">
            <a:extLst>
              <a:ext uri="{FF2B5EF4-FFF2-40B4-BE49-F238E27FC236}">
                <a16:creationId xmlns:a16="http://schemas.microsoft.com/office/drawing/2014/main" id="{A565FFEC-D69F-4C5A-A30C-7D086530C25C}"/>
              </a:ext>
            </a:extLst>
          </p:cNvPr>
          <p:cNvSpPr txBox="1"/>
          <p:nvPr/>
        </p:nvSpPr>
        <p:spPr>
          <a:xfrm>
            <a:off x="1907704" y="5713511"/>
            <a:ext cx="1080120" cy="307777"/>
          </a:xfrm>
          <a:prstGeom prst="rect">
            <a:avLst/>
          </a:prstGeom>
          <a:noFill/>
        </p:spPr>
        <p:txBody>
          <a:bodyPr wrap="square">
            <a:spAutoFit/>
          </a:bodyPr>
          <a:lstStyle/>
          <a:p>
            <a:r>
              <a:rPr lang="en-US" i="1" dirty="0">
                <a:solidFill>
                  <a:schemeClr val="accent1">
                    <a:lumMod val="50000"/>
                  </a:schemeClr>
                </a:solidFill>
                <a:latin typeface="Calibri Light" pitchFamily="34" charset="0"/>
                <a:ea typeface="Calibri Light" pitchFamily="34" charset="0"/>
                <a:cs typeface="Calibri Light" pitchFamily="34" charset="0"/>
                <a:sym typeface="Symbol"/>
              </a:rPr>
              <a:t>Clean data</a:t>
            </a:r>
            <a:endParaRPr lang="el-GR" dirty="0"/>
          </a:p>
        </p:txBody>
      </p:sp>
      <p:sp>
        <p:nvSpPr>
          <p:cNvPr id="30" name="TextBox 29">
            <a:extLst>
              <a:ext uri="{FF2B5EF4-FFF2-40B4-BE49-F238E27FC236}">
                <a16:creationId xmlns:a16="http://schemas.microsoft.com/office/drawing/2014/main" id="{0C4310F1-AD2B-4453-9894-98ED572DC140}"/>
              </a:ext>
            </a:extLst>
          </p:cNvPr>
          <p:cNvSpPr txBox="1"/>
          <p:nvPr/>
        </p:nvSpPr>
        <p:spPr>
          <a:xfrm>
            <a:off x="3528214" y="4221088"/>
            <a:ext cx="1259809" cy="523220"/>
          </a:xfrm>
          <a:prstGeom prst="rect">
            <a:avLst/>
          </a:prstGeom>
          <a:noFill/>
        </p:spPr>
        <p:txBody>
          <a:bodyPr wrap="square">
            <a:spAutoFit/>
          </a:bodyPr>
          <a:lstStyle/>
          <a:p>
            <a:r>
              <a:rPr lang="en-US" i="1" dirty="0">
                <a:solidFill>
                  <a:schemeClr val="accent1">
                    <a:lumMod val="50000"/>
                  </a:schemeClr>
                </a:solidFill>
                <a:latin typeface="Calibri Light" pitchFamily="34" charset="0"/>
                <a:ea typeface="Calibri Light" pitchFamily="34" charset="0"/>
                <a:cs typeface="Calibri Light" pitchFamily="34" charset="0"/>
                <a:sym typeface="Symbol"/>
              </a:rPr>
              <a:t>Clean data for submission</a:t>
            </a:r>
            <a:endParaRPr lang="el-GR" dirty="0"/>
          </a:p>
        </p:txBody>
      </p:sp>
      <p:sp>
        <p:nvSpPr>
          <p:cNvPr id="31" name="TextBox 30">
            <a:extLst>
              <a:ext uri="{FF2B5EF4-FFF2-40B4-BE49-F238E27FC236}">
                <a16:creationId xmlns:a16="http://schemas.microsoft.com/office/drawing/2014/main" id="{16AA3F40-8774-4483-BB05-F64BA712351A}"/>
              </a:ext>
            </a:extLst>
          </p:cNvPr>
          <p:cNvSpPr txBox="1"/>
          <p:nvPr/>
        </p:nvSpPr>
        <p:spPr>
          <a:xfrm>
            <a:off x="7200623" y="5065439"/>
            <a:ext cx="1259809" cy="307777"/>
          </a:xfrm>
          <a:prstGeom prst="rect">
            <a:avLst/>
          </a:prstGeom>
          <a:noFill/>
        </p:spPr>
        <p:txBody>
          <a:bodyPr wrap="square">
            <a:spAutoFit/>
          </a:bodyPr>
          <a:lstStyle/>
          <a:p>
            <a:r>
              <a:rPr lang="en-US" i="1" dirty="0">
                <a:solidFill>
                  <a:schemeClr val="accent1">
                    <a:lumMod val="50000"/>
                  </a:schemeClr>
                </a:solidFill>
                <a:latin typeface="Calibri Light" pitchFamily="34" charset="0"/>
                <a:ea typeface="Calibri Light" pitchFamily="34" charset="0"/>
                <a:cs typeface="Calibri Light" pitchFamily="34" charset="0"/>
                <a:sym typeface="Symbol"/>
              </a:rPr>
              <a:t>Revised data</a:t>
            </a:r>
            <a:endParaRPr lang="el-GR" dirty="0"/>
          </a:p>
        </p:txBody>
      </p:sp>
      <p:sp>
        <p:nvSpPr>
          <p:cNvPr id="32" name="TextBox 31">
            <a:extLst>
              <a:ext uri="{FF2B5EF4-FFF2-40B4-BE49-F238E27FC236}">
                <a16:creationId xmlns:a16="http://schemas.microsoft.com/office/drawing/2014/main" id="{012CA635-0468-442E-8758-B29E683068AC}"/>
              </a:ext>
            </a:extLst>
          </p:cNvPr>
          <p:cNvSpPr txBox="1"/>
          <p:nvPr/>
        </p:nvSpPr>
        <p:spPr>
          <a:xfrm>
            <a:off x="5184399" y="5445224"/>
            <a:ext cx="1259809" cy="307777"/>
          </a:xfrm>
          <a:prstGeom prst="rect">
            <a:avLst/>
          </a:prstGeom>
          <a:noFill/>
        </p:spPr>
        <p:txBody>
          <a:bodyPr wrap="square">
            <a:spAutoFit/>
          </a:bodyPr>
          <a:lstStyle/>
          <a:p>
            <a:r>
              <a:rPr lang="en-US" i="1" dirty="0">
                <a:solidFill>
                  <a:schemeClr val="accent1">
                    <a:lumMod val="50000"/>
                  </a:schemeClr>
                </a:solidFill>
                <a:latin typeface="Calibri Light" pitchFamily="34" charset="0"/>
                <a:ea typeface="Calibri Light" pitchFamily="34" charset="0"/>
                <a:cs typeface="Calibri Light" pitchFamily="34" charset="0"/>
                <a:sym typeface="Symbol"/>
              </a:rPr>
              <a:t>Revised data</a:t>
            </a:r>
            <a:endParaRPr lang="el-GR" dirty="0"/>
          </a:p>
        </p:txBody>
      </p:sp>
    </p:spTree>
    <p:extLst>
      <p:ext uri="{BB962C8B-B14F-4D97-AF65-F5344CB8AC3E}">
        <p14:creationId xmlns:p14="http://schemas.microsoft.com/office/powerpoint/2010/main" val="1769137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400110"/>
          </a:xfrm>
          <a:prstGeom prst="rect">
            <a:avLst/>
          </a:prstGeom>
          <a:solidFill>
            <a:schemeClr val="bg2">
              <a:lumMod val="75000"/>
            </a:schemeClr>
          </a:solidFill>
          <a:ln w="635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FFFFFF"/>
                </a:solidFill>
                <a:effectLst/>
                <a:uLnTx/>
                <a:uFillTx/>
                <a:latin typeface="Calibri Light" pitchFamily="34" charset="0"/>
                <a:cs typeface="Calibri Light" pitchFamily="34" charset="0"/>
                <a:sym typeface="Arial"/>
              </a:rPr>
              <a:t>RDBFIS</a:t>
            </a:r>
            <a:r>
              <a:rPr lang="en-US" sz="2000" b="1" dirty="0">
                <a:solidFill>
                  <a:srgbClr val="FFFFFF"/>
                </a:solidFill>
                <a:latin typeface="Calibri Light" pitchFamily="34" charset="0"/>
                <a:cs typeface="Calibri Light" pitchFamily="34" charset="0"/>
              </a:rPr>
              <a:t> progress work</a:t>
            </a:r>
            <a:r>
              <a:rPr kumimoji="0" lang="en-US" sz="2000" b="1" i="0" u="none" strike="noStrike" kern="0" cap="none" spc="0" normalizeH="0" baseline="0" noProof="0" dirty="0">
                <a:ln>
                  <a:noFill/>
                </a:ln>
                <a:solidFill>
                  <a:srgbClr val="FFFFFF"/>
                </a:solidFill>
                <a:effectLst/>
                <a:uLnTx/>
                <a:uFillTx/>
                <a:latin typeface="Calibri Light" pitchFamily="34" charset="0"/>
                <a:cs typeface="Calibri Light" pitchFamily="34" charset="0"/>
                <a:sym typeface="Arial"/>
              </a:rPr>
              <a:t> </a:t>
            </a:r>
            <a:endParaRPr kumimoji="0" lang="en-GB" sz="2000" b="1" i="0" u="none" strike="noStrike" kern="0" cap="none" spc="0" normalizeH="0" baseline="0" noProof="0" dirty="0">
              <a:ln>
                <a:noFill/>
              </a:ln>
              <a:solidFill>
                <a:srgbClr val="FFFFFF"/>
              </a:solidFill>
              <a:effectLst/>
              <a:uLnTx/>
              <a:uFillTx/>
              <a:latin typeface="Calibri Light" pitchFamily="34" charset="0"/>
              <a:cs typeface="Calibri Light" pitchFamily="34" charset="0"/>
              <a:sym typeface="Arial"/>
            </a:endParaRPr>
          </a:p>
        </p:txBody>
      </p:sp>
      <p:sp>
        <p:nvSpPr>
          <p:cNvPr id="24" name="TextBox 23">
            <a:extLst>
              <a:ext uri="{FF2B5EF4-FFF2-40B4-BE49-F238E27FC236}">
                <a16:creationId xmlns:a16="http://schemas.microsoft.com/office/drawing/2014/main" id="{310396B4-38B5-4A1C-B07B-75AE34BF1D36}"/>
              </a:ext>
            </a:extLst>
          </p:cNvPr>
          <p:cNvSpPr txBox="1"/>
          <p:nvPr/>
        </p:nvSpPr>
        <p:spPr>
          <a:xfrm>
            <a:off x="4132289" y="914606"/>
            <a:ext cx="4220637" cy="800219"/>
          </a:xfrm>
          <a:prstGeom prst="rect">
            <a:avLst/>
          </a:prstGeom>
          <a:noFill/>
          <a:ln w="3175">
            <a:solidFill>
              <a:schemeClr val="dk1">
                <a:shade val="50000"/>
              </a:schemeClr>
            </a:solidFill>
          </a:ln>
        </p:spPr>
        <p:txBody>
          <a:bodyPr wrap="square">
            <a:spAutoFit/>
          </a:bodyPr>
          <a:lstStyle/>
          <a:p>
            <a:pPr algn="ctr"/>
            <a:r>
              <a:rPr lang="en-US" sz="2800" b="1" i="0" dirty="0">
                <a:solidFill>
                  <a:schemeClr val="bg2">
                    <a:lumMod val="75000"/>
                  </a:schemeClr>
                </a:solidFill>
                <a:effectLst/>
                <a:latin typeface="Calibri" panose="020F0502020204030204" pitchFamily="34" charset="0"/>
                <a:ea typeface="Calibri" panose="020F0502020204030204" pitchFamily="34" charset="0"/>
                <a:cs typeface="Calibri" panose="020F0502020204030204" pitchFamily="34" charset="0"/>
              </a:rPr>
              <a:t>AER</a:t>
            </a:r>
          </a:p>
          <a:p>
            <a:pPr algn="ctr"/>
            <a:r>
              <a:rPr lang="en-US" sz="1800" b="0" i="0" dirty="0">
                <a:solidFill>
                  <a:schemeClr val="bg2">
                    <a:lumMod val="75000"/>
                  </a:schemeClr>
                </a:solidFill>
                <a:effectLst/>
                <a:latin typeface="Calibri Light" panose="020F0302020204030204" pitchFamily="34" charset="0"/>
                <a:ea typeface="Calibri Light" panose="020F0302020204030204" pitchFamily="34" charset="0"/>
                <a:cs typeface="Calibri Light" panose="020F0302020204030204" pitchFamily="34" charset="0"/>
              </a:rPr>
              <a:t>EU Fishing Fleet Socio-Economic data call</a:t>
            </a:r>
          </a:p>
        </p:txBody>
      </p:sp>
      <p:sp>
        <p:nvSpPr>
          <p:cNvPr id="23" name="Rectangle: Folded Corner 22">
            <a:extLst>
              <a:ext uri="{FF2B5EF4-FFF2-40B4-BE49-F238E27FC236}">
                <a16:creationId xmlns:a16="http://schemas.microsoft.com/office/drawing/2014/main" id="{012644C6-97C3-4914-902B-CBB2990967AA}"/>
              </a:ext>
            </a:extLst>
          </p:cNvPr>
          <p:cNvSpPr/>
          <p:nvPr/>
        </p:nvSpPr>
        <p:spPr>
          <a:xfrm>
            <a:off x="4132290" y="1856596"/>
            <a:ext cx="4220637" cy="1230935"/>
          </a:xfrm>
          <a:prstGeom prst="foldedCorner">
            <a:avLst/>
          </a:prstGeom>
          <a:noFill/>
          <a:ln w="63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l-GR"/>
          </a:p>
        </p:txBody>
      </p:sp>
      <p:sp>
        <p:nvSpPr>
          <p:cNvPr id="25" name="TextBox 24">
            <a:extLst>
              <a:ext uri="{FF2B5EF4-FFF2-40B4-BE49-F238E27FC236}">
                <a16:creationId xmlns:a16="http://schemas.microsoft.com/office/drawing/2014/main" id="{9B957B2D-1AFF-452D-8E53-06A26FDF0FE8}"/>
              </a:ext>
            </a:extLst>
          </p:cNvPr>
          <p:cNvSpPr txBox="1"/>
          <p:nvPr/>
        </p:nvSpPr>
        <p:spPr>
          <a:xfrm>
            <a:off x="539552" y="2132856"/>
            <a:ext cx="1695956" cy="2308324"/>
          </a:xfrm>
          <a:prstGeom prst="rect">
            <a:avLst/>
          </a:prstGeom>
          <a:noFill/>
        </p:spPr>
        <p:txBody>
          <a:bodyPr wrap="square">
            <a:spAutoFit/>
          </a:bodyPr>
          <a:lstStyle/>
          <a:p>
            <a:r>
              <a:rPr lang="en-US" sz="1800" b="1" dirty="0">
                <a:solidFill>
                  <a:schemeClr val="bg2">
                    <a:lumMod val="75000"/>
                  </a:schemeClr>
                </a:solidFill>
                <a:latin typeface="Calibri Light" panose="020F0302020204030204" pitchFamily="34" charset="0"/>
                <a:ea typeface="Calibri Light" panose="020F0302020204030204" pitchFamily="34" charset="0"/>
                <a:cs typeface="Calibri Light" panose="020F0302020204030204" pitchFamily="34" charset="0"/>
              </a:rPr>
              <a:t>AER database</a:t>
            </a:r>
          </a:p>
          <a:p>
            <a:pPr marL="180975" indent="-180975">
              <a:buFont typeface="Arial" panose="020B0604020202020204" pitchFamily="34" charset="0"/>
              <a:buChar char="•"/>
            </a:pPr>
            <a:r>
              <a:rPr lang="en-US" dirty="0" err="1">
                <a:solidFill>
                  <a:schemeClr val="bg2">
                    <a:lumMod val="75000"/>
                  </a:schemeClr>
                </a:solidFill>
                <a:latin typeface="Calibri Light" panose="020F0302020204030204" pitchFamily="34" charset="0"/>
                <a:ea typeface="Calibri Light" panose="020F0302020204030204" pitchFamily="34" charset="0"/>
                <a:cs typeface="Calibri Light" panose="020F0302020204030204" pitchFamily="34" charset="0"/>
              </a:rPr>
              <a:t>map_capacity</a:t>
            </a:r>
            <a:endParaRPr lang="en-US" dirty="0">
              <a:solidFill>
                <a:schemeClr val="bg2">
                  <a:lumMod val="75000"/>
                </a:schemeClr>
              </a:solidFill>
              <a:latin typeface="Calibri Light" panose="020F0302020204030204" pitchFamily="34" charset="0"/>
              <a:ea typeface="Calibri Light" panose="020F0302020204030204" pitchFamily="34" charset="0"/>
              <a:cs typeface="Calibri Light" panose="020F0302020204030204" pitchFamily="34" charset="0"/>
            </a:endParaRPr>
          </a:p>
          <a:p>
            <a:pPr marL="180975" indent="-180975">
              <a:buFont typeface="Arial" panose="020B0604020202020204" pitchFamily="34" charset="0"/>
              <a:buChar char="•"/>
            </a:pPr>
            <a:r>
              <a:rPr lang="en-US" dirty="0" err="1">
                <a:solidFill>
                  <a:schemeClr val="bg2">
                    <a:lumMod val="75000"/>
                  </a:schemeClr>
                </a:solidFill>
                <a:latin typeface="Calibri Light" panose="020F0302020204030204" pitchFamily="34" charset="0"/>
                <a:ea typeface="Calibri Light" panose="020F0302020204030204" pitchFamily="34" charset="0"/>
                <a:cs typeface="Calibri Light" panose="020F0302020204030204" pitchFamily="34" charset="0"/>
              </a:rPr>
              <a:t>map_fs</a:t>
            </a:r>
            <a:endParaRPr lang="en-US" dirty="0">
              <a:solidFill>
                <a:schemeClr val="bg2">
                  <a:lumMod val="75000"/>
                </a:schemeClr>
              </a:solidFill>
              <a:latin typeface="Calibri Light" panose="020F0302020204030204" pitchFamily="34" charset="0"/>
              <a:ea typeface="Calibri Light" panose="020F0302020204030204" pitchFamily="34" charset="0"/>
              <a:cs typeface="Calibri Light" panose="020F0302020204030204" pitchFamily="34" charset="0"/>
            </a:endParaRPr>
          </a:p>
          <a:p>
            <a:pPr marL="180975" indent="-180975">
              <a:buFont typeface="Arial" panose="020B0604020202020204" pitchFamily="34" charset="0"/>
              <a:buChar char="•"/>
            </a:pPr>
            <a:r>
              <a:rPr lang="en-US" dirty="0" err="1">
                <a:solidFill>
                  <a:schemeClr val="bg2">
                    <a:lumMod val="75000"/>
                  </a:schemeClr>
                </a:solidFill>
                <a:latin typeface="Calibri Light" panose="020F0302020204030204" pitchFamily="34" charset="0"/>
                <a:ea typeface="Calibri Light" panose="020F0302020204030204" pitchFamily="34" charset="0"/>
                <a:cs typeface="Calibri Light" panose="020F0302020204030204" pitchFamily="34" charset="0"/>
              </a:rPr>
              <a:t>map_fsfao</a:t>
            </a:r>
            <a:endParaRPr lang="en-US" dirty="0">
              <a:solidFill>
                <a:schemeClr val="bg2">
                  <a:lumMod val="75000"/>
                </a:schemeClr>
              </a:solidFill>
              <a:latin typeface="Calibri Light" panose="020F0302020204030204" pitchFamily="34" charset="0"/>
              <a:ea typeface="Calibri Light" panose="020F0302020204030204" pitchFamily="34" charset="0"/>
              <a:cs typeface="Calibri Light" panose="020F0302020204030204" pitchFamily="34" charset="0"/>
            </a:endParaRPr>
          </a:p>
          <a:p>
            <a:pPr marL="180975" indent="-180975">
              <a:buFont typeface="Arial" panose="020B0604020202020204" pitchFamily="34" charset="0"/>
              <a:buChar char="•"/>
            </a:pPr>
            <a:r>
              <a:rPr lang="en-US" dirty="0" err="1">
                <a:solidFill>
                  <a:schemeClr val="bg2">
                    <a:lumMod val="75000"/>
                  </a:schemeClr>
                </a:solidFill>
                <a:latin typeface="Calibri Light" panose="020F0302020204030204" pitchFamily="34" charset="0"/>
                <a:ea typeface="Calibri Light" panose="020F0302020204030204" pitchFamily="34" charset="0"/>
                <a:cs typeface="Calibri Light" panose="020F0302020204030204" pitchFamily="34" charset="0"/>
              </a:rPr>
              <a:t>map_fssub</a:t>
            </a:r>
            <a:endParaRPr lang="en-US" dirty="0">
              <a:solidFill>
                <a:schemeClr val="bg2">
                  <a:lumMod val="75000"/>
                </a:schemeClr>
              </a:solidFill>
              <a:latin typeface="Calibri Light" panose="020F0302020204030204" pitchFamily="34" charset="0"/>
              <a:ea typeface="Calibri Light" panose="020F0302020204030204" pitchFamily="34" charset="0"/>
              <a:cs typeface="Calibri Light" panose="020F0302020204030204" pitchFamily="34" charset="0"/>
            </a:endParaRPr>
          </a:p>
          <a:p>
            <a:pPr marL="180975" indent="-180975">
              <a:buFont typeface="Arial" panose="020B0604020202020204" pitchFamily="34" charset="0"/>
              <a:buChar char="•"/>
            </a:pPr>
            <a:r>
              <a:rPr lang="en-US" dirty="0" err="1">
                <a:solidFill>
                  <a:schemeClr val="bg2">
                    <a:lumMod val="75000"/>
                  </a:schemeClr>
                </a:solidFill>
                <a:latin typeface="Calibri Light" panose="020F0302020204030204" pitchFamily="34" charset="0"/>
                <a:ea typeface="Calibri Light" panose="020F0302020204030204" pitchFamily="34" charset="0"/>
                <a:cs typeface="Calibri Light" panose="020F0302020204030204" pitchFamily="34" charset="0"/>
              </a:rPr>
              <a:t>map_ms</a:t>
            </a:r>
            <a:endParaRPr lang="en-US" dirty="0">
              <a:solidFill>
                <a:schemeClr val="bg2">
                  <a:lumMod val="75000"/>
                </a:schemeClr>
              </a:solidFill>
              <a:latin typeface="Calibri Light" panose="020F0302020204030204" pitchFamily="34" charset="0"/>
              <a:ea typeface="Calibri Light" panose="020F0302020204030204" pitchFamily="34" charset="0"/>
              <a:cs typeface="Calibri Light" panose="020F0302020204030204" pitchFamily="34" charset="0"/>
            </a:endParaRPr>
          </a:p>
          <a:p>
            <a:pPr marL="180975" indent="-180975">
              <a:buFont typeface="Arial" panose="020B0604020202020204" pitchFamily="34" charset="0"/>
              <a:buChar char="•"/>
            </a:pPr>
            <a:r>
              <a:rPr lang="en-US" dirty="0" err="1">
                <a:solidFill>
                  <a:schemeClr val="bg2">
                    <a:lumMod val="75000"/>
                  </a:schemeClr>
                </a:solidFill>
                <a:latin typeface="Calibri Light" panose="020F0302020204030204" pitchFamily="34" charset="0"/>
                <a:ea typeface="Calibri Light" panose="020F0302020204030204" pitchFamily="34" charset="0"/>
                <a:cs typeface="Calibri Light" panose="020F0302020204030204" pitchFamily="34" charset="0"/>
              </a:rPr>
              <a:t>map_msfao</a:t>
            </a:r>
            <a:endParaRPr lang="en-US" dirty="0">
              <a:solidFill>
                <a:schemeClr val="bg2">
                  <a:lumMod val="75000"/>
                </a:schemeClr>
              </a:solidFill>
              <a:latin typeface="Calibri Light" panose="020F0302020204030204" pitchFamily="34" charset="0"/>
              <a:ea typeface="Calibri Light" panose="020F0302020204030204" pitchFamily="34" charset="0"/>
              <a:cs typeface="Calibri Light" panose="020F0302020204030204" pitchFamily="34" charset="0"/>
            </a:endParaRPr>
          </a:p>
          <a:p>
            <a:pPr marL="180975" indent="-180975">
              <a:buFont typeface="Arial" panose="020B0604020202020204" pitchFamily="34" charset="0"/>
              <a:buChar char="•"/>
            </a:pPr>
            <a:r>
              <a:rPr lang="en-US" dirty="0" err="1">
                <a:solidFill>
                  <a:schemeClr val="bg2">
                    <a:lumMod val="75000"/>
                  </a:schemeClr>
                </a:solidFill>
                <a:latin typeface="Calibri Light" panose="020F0302020204030204" pitchFamily="34" charset="0"/>
                <a:ea typeface="Calibri Light" panose="020F0302020204030204" pitchFamily="34" charset="0"/>
                <a:cs typeface="Calibri Light" panose="020F0302020204030204" pitchFamily="34" charset="0"/>
              </a:rPr>
              <a:t>map_recatch</a:t>
            </a:r>
            <a:endParaRPr lang="en-US" dirty="0">
              <a:solidFill>
                <a:schemeClr val="bg2">
                  <a:lumMod val="75000"/>
                </a:schemeClr>
              </a:solidFill>
              <a:latin typeface="Calibri Light" panose="020F0302020204030204" pitchFamily="34" charset="0"/>
              <a:ea typeface="Calibri Light" panose="020F0302020204030204" pitchFamily="34" charset="0"/>
              <a:cs typeface="Calibri Light" panose="020F0302020204030204" pitchFamily="34" charset="0"/>
            </a:endParaRPr>
          </a:p>
          <a:p>
            <a:pPr marL="180975" indent="-180975">
              <a:buFont typeface="Arial" panose="020B0604020202020204" pitchFamily="34" charset="0"/>
              <a:buChar char="•"/>
            </a:pPr>
            <a:r>
              <a:rPr lang="en-US" dirty="0" err="1">
                <a:solidFill>
                  <a:schemeClr val="bg2">
                    <a:lumMod val="75000"/>
                  </a:schemeClr>
                </a:solidFill>
                <a:latin typeface="Calibri Light" panose="020F0302020204030204" pitchFamily="34" charset="0"/>
                <a:ea typeface="Calibri Light" panose="020F0302020204030204" pitchFamily="34" charset="0"/>
                <a:cs typeface="Calibri Light" panose="020F0302020204030204" pitchFamily="34" charset="0"/>
              </a:rPr>
              <a:t>map_social</a:t>
            </a:r>
            <a:endParaRPr lang="en-US" dirty="0">
              <a:solidFill>
                <a:schemeClr val="bg2">
                  <a:lumMod val="75000"/>
                </a:schemeClr>
              </a:solidFill>
              <a:latin typeface="Calibri Light" panose="020F0302020204030204" pitchFamily="34" charset="0"/>
              <a:ea typeface="Calibri Light" panose="020F0302020204030204" pitchFamily="34" charset="0"/>
              <a:cs typeface="Calibri Light" panose="020F0302020204030204" pitchFamily="34" charset="0"/>
            </a:endParaRPr>
          </a:p>
          <a:p>
            <a:endParaRPr lang="en-US" dirty="0">
              <a:solidFill>
                <a:schemeClr val="bg2">
                  <a:lumMod val="75000"/>
                </a:schemeClr>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6" name="TextBox 25">
            <a:extLst>
              <a:ext uri="{FF2B5EF4-FFF2-40B4-BE49-F238E27FC236}">
                <a16:creationId xmlns:a16="http://schemas.microsoft.com/office/drawing/2014/main" id="{3CA6D30F-9696-4BEB-9F9C-B4386907A2EA}"/>
              </a:ext>
            </a:extLst>
          </p:cNvPr>
          <p:cNvSpPr txBox="1"/>
          <p:nvPr/>
        </p:nvSpPr>
        <p:spPr>
          <a:xfrm>
            <a:off x="3960440" y="1850710"/>
            <a:ext cx="4572000" cy="1169551"/>
          </a:xfrm>
          <a:prstGeom prst="rect">
            <a:avLst/>
          </a:prstGeom>
          <a:noFill/>
        </p:spPr>
        <p:txBody>
          <a:bodyPr wrap="square">
            <a:spAutoFit/>
          </a:bodyPr>
          <a:lstStyle/>
          <a:p>
            <a:pPr marL="285750" indent="-104775">
              <a:buFont typeface="Arial" panose="020B0604020202020204" pitchFamily="34" charset="0"/>
              <a:buChar char="•"/>
            </a:pPr>
            <a:r>
              <a:rPr kumimoji="0" lang="en-US" sz="1400" b="0" i="1" u="none" strike="noStrike" kern="0" cap="none" spc="0" normalizeH="0" baseline="0" noProof="0" dirty="0">
                <a:ln>
                  <a:noFill/>
                </a:ln>
                <a:solidFill>
                  <a:srgbClr val="002060"/>
                </a:solidFill>
                <a:effectLst/>
                <a:uLnTx/>
                <a:uFillTx/>
                <a:latin typeface="Calibri Light" pitchFamily="34" charset="0"/>
                <a:ea typeface="Calibri Light" pitchFamily="34" charset="0"/>
                <a:cs typeface="Calibri Light" pitchFamily="34" charset="0"/>
                <a:sym typeface="Arial"/>
              </a:rPr>
              <a:t>The publicly available data was provided by  the JRC</a:t>
            </a:r>
          </a:p>
          <a:p>
            <a:pPr marL="285750" indent="-104775">
              <a:buFont typeface="Arial" panose="020B0604020202020204" pitchFamily="34" charset="0"/>
              <a:buChar char="•"/>
            </a:pPr>
            <a:r>
              <a:rPr lang="en-US" i="1" dirty="0">
                <a:solidFill>
                  <a:srgbClr val="002060"/>
                </a:solidFill>
                <a:latin typeface="Calibri Light" pitchFamily="34" charset="0"/>
                <a:ea typeface="Calibri Light" pitchFamily="34" charset="0"/>
                <a:cs typeface="Calibri Light" pitchFamily="34" charset="0"/>
              </a:rPr>
              <a:t>Three variables are missing: </a:t>
            </a:r>
            <a:r>
              <a:rPr lang="en-US" i="1" dirty="0" err="1">
                <a:solidFill>
                  <a:srgbClr val="002060"/>
                </a:solidFill>
                <a:latin typeface="Calibri Light" pitchFamily="34" charset="0"/>
                <a:ea typeface="Calibri Light" pitchFamily="34" charset="0"/>
                <a:cs typeface="Calibri Light" pitchFamily="34" charset="0"/>
              </a:rPr>
              <a:t>achieved_sample_rate</a:t>
            </a:r>
            <a:r>
              <a:rPr lang="en-US" i="1" dirty="0">
                <a:solidFill>
                  <a:srgbClr val="002060"/>
                </a:solidFill>
                <a:latin typeface="Calibri Light" pitchFamily="34" charset="0"/>
                <a:ea typeface="Calibri Light" pitchFamily="34" charset="0"/>
                <a:cs typeface="Calibri Light" pitchFamily="34" charset="0"/>
              </a:rPr>
              <a:t>, </a:t>
            </a:r>
            <a:r>
              <a:rPr lang="en-US" i="1" dirty="0" err="1">
                <a:solidFill>
                  <a:srgbClr val="002060"/>
                </a:solidFill>
                <a:latin typeface="Calibri Light" pitchFamily="34" charset="0"/>
                <a:ea typeface="Calibri Light" pitchFamily="34" charset="0"/>
                <a:cs typeface="Calibri Light" pitchFamily="34" charset="0"/>
              </a:rPr>
              <a:t>coefficient_of_variation</a:t>
            </a:r>
            <a:r>
              <a:rPr lang="en-US" i="1" dirty="0">
                <a:solidFill>
                  <a:srgbClr val="002060"/>
                </a:solidFill>
                <a:latin typeface="Calibri Light" pitchFamily="34" charset="0"/>
                <a:ea typeface="Calibri Light" pitchFamily="34" charset="0"/>
                <a:cs typeface="Calibri Light" pitchFamily="34" charset="0"/>
              </a:rPr>
              <a:t>, </a:t>
            </a:r>
            <a:r>
              <a:rPr lang="en-US" i="1" dirty="0" err="1">
                <a:solidFill>
                  <a:srgbClr val="002060"/>
                </a:solidFill>
                <a:latin typeface="Calibri Light" pitchFamily="34" charset="0"/>
                <a:ea typeface="Calibri Light" pitchFamily="34" charset="0"/>
                <a:cs typeface="Calibri Light" pitchFamily="34" charset="0"/>
              </a:rPr>
              <a:t>response_rate</a:t>
            </a:r>
            <a:endParaRPr kumimoji="0" lang="en-US" sz="1400" b="0" i="1" u="none" strike="noStrike" kern="0" cap="none" spc="0" normalizeH="0" baseline="0" noProof="0" dirty="0">
              <a:ln>
                <a:noFill/>
              </a:ln>
              <a:solidFill>
                <a:srgbClr val="002060"/>
              </a:solidFill>
              <a:effectLst/>
              <a:uLnTx/>
              <a:uFillTx/>
              <a:latin typeface="Calibri Light" pitchFamily="34" charset="0"/>
              <a:ea typeface="Calibri Light" pitchFamily="34" charset="0"/>
              <a:cs typeface="Calibri Light" pitchFamily="34" charset="0"/>
              <a:sym typeface="Arial"/>
            </a:endParaRPr>
          </a:p>
          <a:p>
            <a:pPr marL="285750" indent="-104775">
              <a:buFont typeface="Arial" panose="020B0604020202020204" pitchFamily="34" charset="0"/>
              <a:buChar char="•"/>
            </a:pPr>
            <a:r>
              <a:rPr kumimoji="0" lang="en-US" sz="1400" b="0" i="1" u="none" strike="noStrike" kern="0" cap="none" spc="0" normalizeH="0" baseline="0" noProof="0" dirty="0">
                <a:ln>
                  <a:noFill/>
                </a:ln>
                <a:solidFill>
                  <a:srgbClr val="002060"/>
                </a:solidFill>
                <a:effectLst/>
                <a:uLnTx/>
                <a:uFillTx/>
                <a:latin typeface="Calibri Light" pitchFamily="34" charset="0"/>
                <a:ea typeface="Calibri Light" pitchFamily="34" charset="0"/>
                <a:cs typeface="Calibri Light" pitchFamily="34" charset="0"/>
                <a:sym typeface="Arial"/>
              </a:rPr>
              <a:t>Differences between publicly available data and data hosted on JRC </a:t>
            </a:r>
            <a:r>
              <a:rPr kumimoji="0" lang="en-US" sz="1400" b="0" i="1" u="none" strike="noStrike" kern="0" cap="none" spc="0" normalizeH="0" baseline="0" noProof="0" dirty="0" err="1">
                <a:ln>
                  <a:noFill/>
                </a:ln>
                <a:solidFill>
                  <a:srgbClr val="002060"/>
                </a:solidFill>
                <a:effectLst/>
                <a:uLnTx/>
                <a:uFillTx/>
                <a:latin typeface="Calibri Light" pitchFamily="34" charset="0"/>
                <a:ea typeface="Calibri Light" pitchFamily="34" charset="0"/>
                <a:cs typeface="Calibri Light" pitchFamily="34" charset="0"/>
                <a:sym typeface="Arial"/>
              </a:rPr>
              <a:t>db</a:t>
            </a:r>
            <a:r>
              <a:rPr kumimoji="0" lang="en-US" sz="1400" b="0" i="1" u="none" strike="noStrike" kern="0" cap="none" spc="0" normalizeH="0" baseline="0" noProof="0" dirty="0">
                <a:ln>
                  <a:noFill/>
                </a:ln>
                <a:solidFill>
                  <a:srgbClr val="002060"/>
                </a:solidFill>
                <a:effectLst/>
                <a:uLnTx/>
                <a:uFillTx/>
                <a:latin typeface="Calibri Light" pitchFamily="34" charset="0"/>
                <a:ea typeface="Calibri Light" pitchFamily="34" charset="0"/>
                <a:cs typeface="Calibri Light" pitchFamily="34" charset="0"/>
                <a:sym typeface="Arial"/>
              </a:rPr>
              <a:t> have been reported </a:t>
            </a:r>
          </a:p>
        </p:txBody>
      </p:sp>
      <p:sp>
        <p:nvSpPr>
          <p:cNvPr id="27" name="Rectangle: Folded Corner 26">
            <a:extLst>
              <a:ext uri="{FF2B5EF4-FFF2-40B4-BE49-F238E27FC236}">
                <a16:creationId xmlns:a16="http://schemas.microsoft.com/office/drawing/2014/main" id="{1FC8D0E8-2A0F-4D14-972C-86C682E56CBB}"/>
              </a:ext>
            </a:extLst>
          </p:cNvPr>
          <p:cNvSpPr/>
          <p:nvPr/>
        </p:nvSpPr>
        <p:spPr>
          <a:xfrm>
            <a:off x="458966" y="1052736"/>
            <a:ext cx="2960905" cy="4464496"/>
          </a:xfrm>
          <a:prstGeom prst="foldedCorner">
            <a:avLst/>
          </a:prstGeom>
          <a:noFill/>
          <a:ln w="63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l-GR"/>
          </a:p>
        </p:txBody>
      </p:sp>
      <p:pic>
        <p:nvPicPr>
          <p:cNvPr id="9" name="Picture 8">
            <a:extLst>
              <a:ext uri="{FF2B5EF4-FFF2-40B4-BE49-F238E27FC236}">
                <a16:creationId xmlns:a16="http://schemas.microsoft.com/office/drawing/2014/main" id="{39EAAEDD-0E49-40C6-869A-B62F9FF882E6}"/>
              </a:ext>
            </a:extLst>
          </p:cNvPr>
          <p:cNvPicPr>
            <a:picLocks noChangeAspect="1"/>
          </p:cNvPicPr>
          <p:nvPr/>
        </p:nvPicPr>
        <p:blipFill>
          <a:blip r:embed="rId3"/>
          <a:stretch>
            <a:fillRect/>
          </a:stretch>
        </p:blipFill>
        <p:spPr>
          <a:xfrm>
            <a:off x="2018516" y="1196752"/>
            <a:ext cx="1373784" cy="3728369"/>
          </a:xfrm>
          <a:prstGeom prst="rect">
            <a:avLst/>
          </a:prstGeom>
        </p:spPr>
      </p:pic>
      <p:sp>
        <p:nvSpPr>
          <p:cNvPr id="28" name="TextBox 27">
            <a:extLst>
              <a:ext uri="{FF2B5EF4-FFF2-40B4-BE49-F238E27FC236}">
                <a16:creationId xmlns:a16="http://schemas.microsoft.com/office/drawing/2014/main" id="{23E7E8B1-C0EA-4244-B12B-961970E37723}"/>
              </a:ext>
            </a:extLst>
          </p:cNvPr>
          <p:cNvSpPr txBox="1"/>
          <p:nvPr/>
        </p:nvSpPr>
        <p:spPr>
          <a:xfrm>
            <a:off x="4247595" y="3366271"/>
            <a:ext cx="3564765" cy="738664"/>
          </a:xfrm>
          <a:prstGeom prst="rect">
            <a:avLst/>
          </a:prstGeom>
          <a:noFill/>
        </p:spPr>
        <p:txBody>
          <a:bodyPr wrap="square">
            <a:spAutoFit/>
          </a:bodyPr>
          <a:lstStyle/>
          <a:p>
            <a:r>
              <a:rPr lang="en-US" b="1" dirty="0">
                <a:solidFill>
                  <a:schemeClr val="bg2">
                    <a:lumMod val="75000"/>
                  </a:schemeClr>
                </a:solidFill>
                <a:latin typeface="Calibri Light" panose="020F0302020204030204" pitchFamily="34" charset="0"/>
                <a:ea typeface="Calibri Light" panose="020F0302020204030204" pitchFamily="34" charset="0"/>
                <a:cs typeface="Calibri Light" panose="020F0302020204030204" pitchFamily="34" charset="0"/>
              </a:rPr>
              <a:t>Validation scheme</a:t>
            </a:r>
          </a:p>
          <a:p>
            <a:r>
              <a:rPr lang="en-US" b="1" dirty="0">
                <a:solidFill>
                  <a:schemeClr val="bg2">
                    <a:lumMod val="75000"/>
                  </a:schemeClr>
                </a:solidFill>
                <a:latin typeface="Calibri Light" panose="020F0302020204030204" pitchFamily="34" charset="0"/>
                <a:ea typeface="Calibri Light" panose="020F0302020204030204" pitchFamily="34" charset="0"/>
                <a:cs typeface="Calibri Light" panose="020F0302020204030204" pitchFamily="34" charset="0"/>
              </a:rPr>
              <a:t>Consistency checks </a:t>
            </a:r>
            <a:r>
              <a:rPr lang="en-US" dirty="0">
                <a:solidFill>
                  <a:schemeClr val="bg2">
                    <a:lumMod val="75000"/>
                  </a:schemeClr>
                </a:solidFill>
                <a:latin typeface="Calibri Light" panose="020F0302020204030204" pitchFamily="34" charset="0"/>
                <a:ea typeface="Calibri Light" panose="020F0302020204030204" pitchFamily="34" charset="0"/>
                <a:cs typeface="Calibri Light" panose="020F0302020204030204" pitchFamily="34" charset="0"/>
              </a:rPr>
              <a:t>(JRC, RCGECON, experts)</a:t>
            </a:r>
          </a:p>
          <a:p>
            <a:r>
              <a:rPr lang="en-US" b="1" i="1" dirty="0">
                <a:solidFill>
                  <a:srgbClr val="0070C0"/>
                </a:solidFill>
                <a:latin typeface="Calibri Light" panose="020F0302020204030204" pitchFamily="34" charset="0"/>
                <a:ea typeface="Calibri Light" panose="020F0302020204030204" pitchFamily="34" charset="0"/>
                <a:cs typeface="Calibri Light" panose="020F0302020204030204" pitchFamily="34" charset="0"/>
                <a:hlinkClick r:id="rId4" action="ppaction://hlinkfile">
                  <a:extLst>
                    <a:ext uri="{A12FA001-AC4F-418D-AE19-62706E023703}">
                      <ahyp:hlinkClr xmlns:ahyp="http://schemas.microsoft.com/office/drawing/2018/hyperlinkcolor" val="tx"/>
                    </a:ext>
                  </a:extLst>
                </a:hlinkClick>
              </a:rPr>
              <a:t>Processing routines</a:t>
            </a:r>
            <a:endParaRPr lang="en-US" b="1" i="1" dirty="0">
              <a:solidFill>
                <a:srgbClr val="0070C0"/>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9" name="Rectangle: Folded Corner 28">
            <a:extLst>
              <a:ext uri="{FF2B5EF4-FFF2-40B4-BE49-F238E27FC236}">
                <a16:creationId xmlns:a16="http://schemas.microsoft.com/office/drawing/2014/main" id="{DF05F8E3-D5D5-4559-BE00-F71D1C5F9EEE}"/>
              </a:ext>
            </a:extLst>
          </p:cNvPr>
          <p:cNvSpPr/>
          <p:nvPr/>
        </p:nvSpPr>
        <p:spPr>
          <a:xfrm>
            <a:off x="4139952" y="3212063"/>
            <a:ext cx="4220637" cy="1081033"/>
          </a:xfrm>
          <a:prstGeom prst="foldedCorner">
            <a:avLst/>
          </a:prstGeom>
          <a:noFill/>
          <a:ln w="63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l-GR"/>
          </a:p>
        </p:txBody>
      </p:sp>
      <p:sp>
        <p:nvSpPr>
          <p:cNvPr id="30" name="TextBox 29">
            <a:extLst>
              <a:ext uri="{FF2B5EF4-FFF2-40B4-BE49-F238E27FC236}">
                <a16:creationId xmlns:a16="http://schemas.microsoft.com/office/drawing/2014/main" id="{871AE3E2-9A46-4C51-9ED3-0300B88F3348}"/>
              </a:ext>
            </a:extLst>
          </p:cNvPr>
          <p:cNvSpPr txBox="1"/>
          <p:nvPr/>
        </p:nvSpPr>
        <p:spPr>
          <a:xfrm>
            <a:off x="4247595" y="4590407"/>
            <a:ext cx="3564765" cy="954107"/>
          </a:xfrm>
          <a:prstGeom prst="rect">
            <a:avLst/>
          </a:prstGeom>
          <a:noFill/>
        </p:spPr>
        <p:txBody>
          <a:bodyPr wrap="square">
            <a:spAutoFit/>
          </a:bodyPr>
          <a:lstStyle/>
          <a:p>
            <a:r>
              <a:rPr lang="en-US" b="1" dirty="0">
                <a:solidFill>
                  <a:schemeClr val="bg2">
                    <a:lumMod val="75000"/>
                  </a:schemeClr>
                </a:solidFill>
                <a:latin typeface="Calibri Light" panose="020F0302020204030204" pitchFamily="34" charset="0"/>
                <a:ea typeface="Calibri Light" panose="020F0302020204030204" pitchFamily="34" charset="0"/>
                <a:cs typeface="Calibri Light" panose="020F0302020204030204" pitchFamily="34" charset="0"/>
              </a:rPr>
              <a:t>AER codification system</a:t>
            </a:r>
          </a:p>
          <a:p>
            <a:r>
              <a:rPr lang="en-US" dirty="0">
                <a:solidFill>
                  <a:srgbClr val="C00000"/>
                </a:solidFill>
                <a:latin typeface="Calibri Light" panose="020F0302020204030204" pitchFamily="34" charset="0"/>
                <a:ea typeface="Calibri Light" panose="020F0302020204030204" pitchFamily="34" charset="0"/>
                <a:cs typeface="Calibri Light" panose="020F0302020204030204" pitchFamily="34" charset="0"/>
              </a:rPr>
              <a:t>gear = NK where no value is available </a:t>
            </a:r>
            <a:endParaRPr lang="en-US" dirty="0">
              <a:solidFill>
                <a:srgbClr val="C00000"/>
              </a:solidFill>
              <a:effectLst/>
              <a:latin typeface="Calibri Light" panose="020F0302020204030204" pitchFamily="34" charset="0"/>
              <a:ea typeface="Calibri Light" panose="020F0302020204030204" pitchFamily="34" charset="0"/>
              <a:cs typeface="Calibri Light" panose="020F0302020204030204" pitchFamily="34" charset="0"/>
            </a:endParaRPr>
          </a:p>
          <a:p>
            <a:r>
              <a:rPr lang="en-US" dirty="0">
                <a:solidFill>
                  <a:srgbClr val="C00000"/>
                </a:solidFill>
                <a:effectLst/>
                <a:latin typeface="Calibri Light" panose="020F0302020204030204" pitchFamily="34" charset="0"/>
                <a:ea typeface="Calibri Light" panose="020F0302020204030204" pitchFamily="34" charset="0"/>
                <a:cs typeface="Calibri Light" panose="020F0302020204030204" pitchFamily="34" charset="0"/>
              </a:rPr>
              <a:t>fishery = </a:t>
            </a:r>
            <a:r>
              <a:rPr lang="en-US" dirty="0">
                <a:solidFill>
                  <a:srgbClr val="C00000"/>
                </a:solidFill>
                <a:latin typeface="Calibri Light" panose="020F0302020204030204" pitchFamily="34" charset="0"/>
                <a:ea typeface="Calibri Light" panose="020F0302020204030204" pitchFamily="34" charset="0"/>
                <a:cs typeface="Calibri Light" panose="020F0302020204030204" pitchFamily="34" charset="0"/>
              </a:rPr>
              <a:t>NK where no value is available </a:t>
            </a:r>
          </a:p>
          <a:p>
            <a:r>
              <a:rPr lang="en-US" dirty="0">
                <a:solidFill>
                  <a:srgbClr val="C00000"/>
                </a:solidFill>
                <a:effectLst/>
                <a:latin typeface="Calibri Light" panose="020F0302020204030204" pitchFamily="34" charset="0"/>
                <a:ea typeface="Calibri Light" panose="020F0302020204030204" pitchFamily="34" charset="0"/>
                <a:cs typeface="Calibri Light" panose="020F0302020204030204" pitchFamily="34" charset="0"/>
              </a:rPr>
              <a:t>activity = ?? where null</a:t>
            </a:r>
            <a:endParaRPr lang="en-US" dirty="0">
              <a:solidFill>
                <a:srgbClr val="C00000"/>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31" name="Rectangle: Folded Corner 30">
            <a:extLst>
              <a:ext uri="{FF2B5EF4-FFF2-40B4-BE49-F238E27FC236}">
                <a16:creationId xmlns:a16="http://schemas.microsoft.com/office/drawing/2014/main" id="{89D4C607-8E93-449F-8809-83A66E01998B}"/>
              </a:ext>
            </a:extLst>
          </p:cNvPr>
          <p:cNvSpPr/>
          <p:nvPr/>
        </p:nvSpPr>
        <p:spPr>
          <a:xfrm>
            <a:off x="4139952" y="4436199"/>
            <a:ext cx="4220637" cy="1153041"/>
          </a:xfrm>
          <a:prstGeom prst="foldedCorner">
            <a:avLst/>
          </a:prstGeom>
          <a:noFill/>
          <a:ln w="63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3564597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5" descr="https://ec.europa.eu/info/sites/info/themes/europa/images/svg/logo/logo--en.svg"/>
          <p:cNvSpPr/>
          <p:nvPr/>
        </p:nvSpPr>
        <p:spPr>
          <a:xfrm>
            <a:off x="155575" y="-144462"/>
            <a:ext cx="304800" cy="304800"/>
          </a:xfrm>
          <a:prstGeom prst="rect">
            <a:avLst/>
          </a:prstGeom>
          <a:no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 name="Google Shape;142;p15">
            <a:extLst>
              <a:ext uri="{FF2B5EF4-FFF2-40B4-BE49-F238E27FC236}">
                <a16:creationId xmlns:a16="http://schemas.microsoft.com/office/drawing/2014/main" id="{49F5DA72-3FAB-4DEF-A93C-2688A0AF172B}"/>
              </a:ext>
            </a:extLst>
          </p:cNvPr>
          <p:cNvSpPr/>
          <p:nvPr/>
        </p:nvSpPr>
        <p:spPr>
          <a:xfrm>
            <a:off x="750067" y="1052736"/>
            <a:ext cx="7643866" cy="3096344"/>
          </a:xfrm>
          <a:prstGeom prst="rect">
            <a:avLst/>
          </a:prstGeom>
          <a:noFill/>
          <a:ln>
            <a:noFill/>
          </a:ln>
        </p:spPr>
        <p:txBody>
          <a:bodyPr spcFirstLastPara="1" wrap="square" lIns="91425" tIns="45700" rIns="91425" bIns="45700" anchor="t" anchorCtr="0">
            <a:noAutofit/>
          </a:bodyPr>
          <a:lstStyle/>
          <a:p>
            <a:pPr algn="ctr">
              <a:lnSpc>
                <a:spcPct val="105000"/>
              </a:lnSpc>
            </a:pPr>
            <a:r>
              <a:rPr lang="en-US" sz="1600" b="1" cap="small" dirty="0">
                <a:solidFill>
                  <a:schemeClr val="bg2">
                    <a:lumMod val="50000"/>
                  </a:schemeClr>
                </a:solidFill>
                <a:latin typeface="Calibri Light" pitchFamily="34" charset="0"/>
                <a:ea typeface="Calibri"/>
                <a:cs typeface="Calibri Light" pitchFamily="34" charset="0"/>
                <a:sym typeface="Calibri"/>
              </a:rPr>
              <a:t>MARE/2020/08 - SI2.839444</a:t>
            </a:r>
          </a:p>
          <a:p>
            <a:pPr lvl="0" algn="ctr">
              <a:lnSpc>
                <a:spcPct val="105000"/>
              </a:lnSpc>
            </a:pPr>
            <a:r>
              <a:rPr lang="en-US" sz="1600" b="1" cap="small" dirty="0">
                <a:solidFill>
                  <a:schemeClr val="accent6">
                    <a:lumMod val="75000"/>
                  </a:schemeClr>
                </a:solidFill>
                <a:latin typeface="Calibri Light" pitchFamily="34" charset="0"/>
                <a:ea typeface="Calibri"/>
                <a:cs typeface="Calibri Light" pitchFamily="34" charset="0"/>
                <a:sym typeface="Calibri"/>
              </a:rPr>
              <a:t>Development of the Regional Database for the Mediterranean &amp; Black Seas (</a:t>
            </a:r>
            <a:r>
              <a:rPr lang="en-US" sz="1600" b="1" dirty="0" err="1">
                <a:solidFill>
                  <a:schemeClr val="accent6">
                    <a:lumMod val="75000"/>
                  </a:schemeClr>
                </a:solidFill>
                <a:latin typeface="Calibri Light" pitchFamily="34" charset="0"/>
                <a:ea typeface="Calibri"/>
                <a:cs typeface="Calibri Light" pitchFamily="34" charset="0"/>
                <a:sym typeface="Calibri"/>
              </a:rPr>
              <a:t>Med&amp;BS</a:t>
            </a:r>
            <a:r>
              <a:rPr lang="en-US" sz="1600" b="1" dirty="0">
                <a:solidFill>
                  <a:schemeClr val="accent6">
                    <a:lumMod val="75000"/>
                  </a:schemeClr>
                </a:solidFill>
                <a:latin typeface="Calibri Light" pitchFamily="34" charset="0"/>
                <a:ea typeface="Calibri"/>
                <a:cs typeface="Calibri Light" pitchFamily="34" charset="0"/>
                <a:sym typeface="Calibri"/>
              </a:rPr>
              <a:t> RDBFIS</a:t>
            </a:r>
            <a:r>
              <a:rPr lang="en-US" sz="1600" b="1" cap="small" dirty="0">
                <a:solidFill>
                  <a:schemeClr val="accent6">
                    <a:lumMod val="75000"/>
                  </a:schemeClr>
                </a:solidFill>
                <a:latin typeface="Calibri Light" pitchFamily="34" charset="0"/>
                <a:ea typeface="Calibri"/>
                <a:cs typeface="Calibri Light" pitchFamily="34" charset="0"/>
                <a:sym typeface="Calibri"/>
              </a:rPr>
              <a:t>)</a:t>
            </a:r>
          </a:p>
          <a:p>
            <a:pPr lvl="0" algn="ctr">
              <a:lnSpc>
                <a:spcPct val="105000"/>
              </a:lnSpc>
            </a:pPr>
            <a:r>
              <a:rPr lang="en-US" i="1" dirty="0">
                <a:solidFill>
                  <a:schemeClr val="bg2">
                    <a:lumMod val="50000"/>
                  </a:schemeClr>
                </a:solidFill>
                <a:latin typeface="Calibri Light" pitchFamily="34" charset="0"/>
                <a:ea typeface="Calibri"/>
                <a:cs typeface="Calibri Light" pitchFamily="34" charset="0"/>
                <a:sym typeface="Calibri"/>
              </a:rPr>
              <a:t>This project has financed under the European Maritime and Fisheries Fund (EMFF)</a:t>
            </a:r>
          </a:p>
          <a:p>
            <a:pPr lvl="0" algn="ctr">
              <a:lnSpc>
                <a:spcPct val="105000"/>
              </a:lnSpc>
            </a:pPr>
            <a:r>
              <a:rPr lang="en-US" i="1" dirty="0">
                <a:solidFill>
                  <a:schemeClr val="bg2">
                    <a:lumMod val="50000"/>
                  </a:schemeClr>
                </a:solidFill>
                <a:latin typeface="Calibri Light" pitchFamily="34" charset="0"/>
                <a:ea typeface="Calibri"/>
                <a:cs typeface="Calibri Light" pitchFamily="34" charset="0"/>
                <a:sym typeface="Calibri"/>
              </a:rPr>
              <a:t>(</a:t>
            </a:r>
            <a:r>
              <a:rPr lang="en-US" b="1" i="1" dirty="0">
                <a:solidFill>
                  <a:schemeClr val="bg2">
                    <a:lumMod val="50000"/>
                  </a:schemeClr>
                </a:solidFill>
                <a:latin typeface="Calibri Light" pitchFamily="34" charset="0"/>
                <a:ea typeface="Calibri"/>
                <a:cs typeface="Calibri Light" pitchFamily="34" charset="0"/>
                <a:sym typeface="Calibri"/>
              </a:rPr>
              <a:t>period: 01/01/2021 – 28/02/2023</a:t>
            </a:r>
            <a:r>
              <a:rPr lang="en-US" i="1" dirty="0">
                <a:solidFill>
                  <a:schemeClr val="bg2">
                    <a:lumMod val="50000"/>
                  </a:schemeClr>
                </a:solidFill>
                <a:latin typeface="Calibri Light" pitchFamily="34" charset="0"/>
                <a:ea typeface="Calibri"/>
                <a:cs typeface="Calibri Light" pitchFamily="34" charset="0"/>
                <a:sym typeface="Calibri"/>
              </a:rPr>
              <a:t>)</a:t>
            </a:r>
          </a:p>
          <a:p>
            <a:pPr lvl="0" algn="ctr">
              <a:lnSpc>
                <a:spcPct val="105000"/>
              </a:lnSpc>
            </a:pPr>
            <a:endParaRPr lang="en-US" i="1" dirty="0">
              <a:solidFill>
                <a:schemeClr val="bg2">
                  <a:lumMod val="50000"/>
                </a:schemeClr>
              </a:solidFill>
              <a:latin typeface="Calibri Light" pitchFamily="34" charset="0"/>
              <a:ea typeface="Calibri"/>
              <a:cs typeface="Calibri Light" pitchFamily="34" charset="0"/>
              <a:sym typeface="Calibri"/>
            </a:endParaRPr>
          </a:p>
          <a:p>
            <a:pPr lvl="0" algn="ctr">
              <a:lnSpc>
                <a:spcPct val="105000"/>
              </a:lnSpc>
            </a:pPr>
            <a:endParaRPr lang="en-US" i="1" dirty="0">
              <a:solidFill>
                <a:schemeClr val="bg2">
                  <a:lumMod val="50000"/>
                </a:schemeClr>
              </a:solidFill>
              <a:latin typeface="Calibri Light" pitchFamily="34" charset="0"/>
              <a:ea typeface="Calibri"/>
              <a:cs typeface="Calibri Light" pitchFamily="34" charset="0"/>
              <a:sym typeface="Calibri"/>
            </a:endParaRPr>
          </a:p>
          <a:p>
            <a:pPr lvl="0" algn="ctr">
              <a:lnSpc>
                <a:spcPct val="105000"/>
              </a:lnSpc>
            </a:pPr>
            <a:endParaRPr lang="en-US" i="1" dirty="0">
              <a:solidFill>
                <a:schemeClr val="bg2">
                  <a:lumMod val="50000"/>
                </a:schemeClr>
              </a:solidFill>
              <a:latin typeface="Calibri Light" pitchFamily="34" charset="0"/>
              <a:ea typeface="Calibri"/>
              <a:cs typeface="Calibri Light" pitchFamily="34" charset="0"/>
              <a:sym typeface="Calibri"/>
            </a:endParaRPr>
          </a:p>
          <a:p>
            <a:pPr algn="ctr">
              <a:lnSpc>
                <a:spcPct val="105000"/>
              </a:lnSpc>
            </a:pPr>
            <a:endParaRPr lang="en-US" sz="1600" b="1" cap="small" dirty="0">
              <a:solidFill>
                <a:schemeClr val="bg2">
                  <a:lumMod val="50000"/>
                </a:schemeClr>
              </a:solidFill>
              <a:latin typeface="Calibri Light" pitchFamily="34" charset="0"/>
              <a:ea typeface="Calibri"/>
              <a:cs typeface="Calibri Light" pitchFamily="34" charset="0"/>
              <a:sym typeface="Symbol"/>
            </a:endParaRPr>
          </a:p>
          <a:p>
            <a:pPr algn="ctr">
              <a:lnSpc>
                <a:spcPct val="105000"/>
              </a:lnSpc>
            </a:pPr>
            <a:endParaRPr lang="en-US" sz="1600" b="1" cap="small" dirty="0">
              <a:solidFill>
                <a:schemeClr val="bg2">
                  <a:lumMod val="50000"/>
                </a:schemeClr>
              </a:solidFill>
              <a:latin typeface="Calibri Light" pitchFamily="34" charset="0"/>
              <a:ea typeface="Calibri"/>
              <a:cs typeface="Calibri Light" pitchFamily="34" charset="0"/>
              <a:sym typeface="Symbol"/>
            </a:endParaRPr>
          </a:p>
          <a:p>
            <a:pPr algn="ctr">
              <a:lnSpc>
                <a:spcPct val="105000"/>
              </a:lnSpc>
            </a:pPr>
            <a:r>
              <a:rPr lang="en-US" sz="1600" b="1" cap="small" dirty="0">
                <a:solidFill>
                  <a:schemeClr val="bg2">
                    <a:lumMod val="50000"/>
                  </a:schemeClr>
                </a:solidFill>
                <a:latin typeface="Calibri Light" pitchFamily="34" charset="0"/>
                <a:ea typeface="Calibri"/>
                <a:cs typeface="Calibri Light" pitchFamily="34" charset="0"/>
                <a:sym typeface="Symbol"/>
              </a:rPr>
              <a:t>CINEA/EMFAF/2021/3.1.2/03/SC04/SI2.881222</a:t>
            </a:r>
          </a:p>
          <a:p>
            <a:pPr algn="ctr">
              <a:lnSpc>
                <a:spcPct val="105000"/>
              </a:lnSpc>
            </a:pPr>
            <a:r>
              <a:rPr lang="en-US" b="1" i="1" dirty="0">
                <a:solidFill>
                  <a:schemeClr val="bg2">
                    <a:lumMod val="75000"/>
                  </a:schemeClr>
                </a:solidFill>
                <a:latin typeface="Calibri Light" pitchFamily="34" charset="0"/>
                <a:ea typeface="Calibri Light" pitchFamily="34" charset="0"/>
                <a:cs typeface="Calibri Light" pitchFamily="34" charset="0"/>
              </a:rPr>
              <a:t>Specific Contract 2021/3.1.2/03/SC04</a:t>
            </a:r>
          </a:p>
          <a:p>
            <a:pPr algn="ctr"/>
            <a:r>
              <a:rPr lang="en-US" sz="1600" b="1" cap="small" dirty="0">
                <a:solidFill>
                  <a:schemeClr val="accent6">
                    <a:lumMod val="75000"/>
                  </a:schemeClr>
                </a:solidFill>
                <a:latin typeface="Calibri Light" pitchFamily="34" charset="0"/>
                <a:ea typeface="Calibri"/>
                <a:cs typeface="Calibri Light" pitchFamily="34" charset="0"/>
                <a:sym typeface="Symbol"/>
              </a:rPr>
              <a:t>Hosting, maintenance and further development of the Regional Database for the Mediterranean and Black Seas</a:t>
            </a:r>
          </a:p>
          <a:p>
            <a:pPr algn="ctr"/>
            <a:r>
              <a:rPr lang="en-US" i="1" dirty="0">
                <a:solidFill>
                  <a:schemeClr val="bg2">
                    <a:lumMod val="50000"/>
                  </a:schemeClr>
                </a:solidFill>
                <a:latin typeface="Calibri Light" pitchFamily="34" charset="0"/>
                <a:ea typeface="Calibri"/>
                <a:cs typeface="Calibri Light" pitchFamily="34" charset="0"/>
                <a:sym typeface="Calibri"/>
              </a:rPr>
              <a:t>(</a:t>
            </a:r>
            <a:r>
              <a:rPr lang="en-US" b="1" i="1" dirty="0">
                <a:solidFill>
                  <a:schemeClr val="bg2">
                    <a:lumMod val="50000"/>
                  </a:schemeClr>
                </a:solidFill>
                <a:latin typeface="Calibri Light" pitchFamily="34" charset="0"/>
                <a:ea typeface="Calibri"/>
                <a:cs typeface="Calibri Light" pitchFamily="34" charset="0"/>
                <a:sym typeface="Calibri"/>
              </a:rPr>
              <a:t>period: 01/04/2023 – 31/03/2025</a:t>
            </a:r>
            <a:r>
              <a:rPr lang="en-US" i="1" dirty="0">
                <a:solidFill>
                  <a:schemeClr val="bg2">
                    <a:lumMod val="50000"/>
                  </a:schemeClr>
                </a:solidFill>
                <a:latin typeface="Calibri Light" pitchFamily="34" charset="0"/>
                <a:ea typeface="Calibri"/>
                <a:cs typeface="Calibri Light" pitchFamily="34" charset="0"/>
                <a:sym typeface="Calibri"/>
              </a:rPr>
              <a:t>)</a:t>
            </a:r>
          </a:p>
          <a:p>
            <a:pPr algn="ctr"/>
            <a:endParaRPr lang="en-US" sz="1600" b="1" cap="small" dirty="0">
              <a:solidFill>
                <a:schemeClr val="bg2">
                  <a:lumMod val="50000"/>
                </a:schemeClr>
              </a:solidFill>
              <a:latin typeface="Calibri Light" pitchFamily="34" charset="0"/>
              <a:ea typeface="Calibri"/>
              <a:cs typeface="Calibri Light" pitchFamily="34" charset="0"/>
              <a:sym typeface="Symbol"/>
            </a:endParaRPr>
          </a:p>
          <a:p>
            <a:pPr algn="ctr"/>
            <a:endParaRPr lang="en-US" sz="1600" b="1" cap="small" dirty="0">
              <a:solidFill>
                <a:schemeClr val="bg2">
                  <a:lumMod val="50000"/>
                </a:schemeClr>
              </a:solidFill>
              <a:latin typeface="Calibri Light" pitchFamily="34" charset="0"/>
              <a:ea typeface="Calibri"/>
              <a:cs typeface="Calibri Light" pitchFamily="34" charset="0"/>
              <a:sym typeface="Symbol"/>
            </a:endParaRPr>
          </a:p>
          <a:p>
            <a:pPr marL="177800" indent="-177800" algn="ctr"/>
            <a:endParaRPr lang="en-US" sz="300" b="1" dirty="0">
              <a:solidFill>
                <a:srgbClr val="002060"/>
              </a:solidFill>
              <a:latin typeface="Calibri Light" pitchFamily="34" charset="0"/>
              <a:ea typeface="Calibri Light" pitchFamily="34" charset="0"/>
              <a:cs typeface="Calibri Light" pitchFamily="34" charset="0"/>
              <a:sym typeface="Symbol"/>
            </a:endParaRPr>
          </a:p>
          <a:p>
            <a:pPr marL="177800" indent="-177800" algn="ctr"/>
            <a:endParaRPr lang="en-US" b="1" dirty="0">
              <a:solidFill>
                <a:srgbClr val="002060"/>
              </a:solidFill>
              <a:latin typeface="Calibri Light" pitchFamily="34" charset="0"/>
              <a:ea typeface="Calibri Light" pitchFamily="34" charset="0"/>
              <a:cs typeface="Calibri Light" pitchFamily="34" charset="0"/>
              <a:sym typeface="Symbol"/>
            </a:endParaRPr>
          </a:p>
          <a:p>
            <a:pPr marL="177800" indent="-177800" algn="ctr"/>
            <a:r>
              <a:rPr lang="en-US" b="1" i="1" dirty="0">
                <a:solidFill>
                  <a:srgbClr val="002060"/>
                </a:solidFill>
                <a:latin typeface="Calibri Light" pitchFamily="34" charset="0"/>
                <a:ea typeface="Calibri Light" pitchFamily="34" charset="0"/>
                <a:cs typeface="Calibri Light" pitchFamily="34" charset="0"/>
                <a:sym typeface="Symbol"/>
              </a:rPr>
              <a:t> </a:t>
            </a:r>
          </a:p>
          <a:p>
            <a:pPr algn="ctr"/>
            <a:endParaRPr lang="en-US" b="1" dirty="0">
              <a:solidFill>
                <a:srgbClr val="002060"/>
              </a:solidFill>
              <a:latin typeface="Calibri Light" pitchFamily="34" charset="0"/>
              <a:ea typeface="Calibri Light" pitchFamily="34" charset="0"/>
              <a:cs typeface="Calibri Light" pitchFamily="34" charset="0"/>
            </a:endParaRPr>
          </a:p>
          <a:p>
            <a:pPr algn="ctr"/>
            <a:endParaRPr lang="en-US" b="1" dirty="0">
              <a:solidFill>
                <a:srgbClr val="002060"/>
              </a:solidFill>
              <a:latin typeface="Calibri Light" pitchFamily="34" charset="0"/>
              <a:ea typeface="Calibri Light" pitchFamily="34" charset="0"/>
              <a:cs typeface="Calibri Light" pitchFamily="34" charset="0"/>
              <a:sym typeface="Calibri"/>
            </a:endParaRPr>
          </a:p>
          <a:p>
            <a:pPr algn="ctr"/>
            <a:endParaRPr lang="en-US" b="1" dirty="0">
              <a:solidFill>
                <a:srgbClr val="002060"/>
              </a:solidFill>
              <a:latin typeface="Calibri Light" pitchFamily="34" charset="0"/>
              <a:ea typeface="Calibri Light" pitchFamily="34" charset="0"/>
              <a:cs typeface="Calibri Light" pitchFamily="34" charset="0"/>
              <a:sym typeface="Calibri"/>
            </a:endParaRPr>
          </a:p>
          <a:p>
            <a:pPr lvl="0" algn="ctr">
              <a:lnSpc>
                <a:spcPct val="105000"/>
              </a:lnSpc>
            </a:pPr>
            <a:endParaRPr lang="en-US" i="1" dirty="0">
              <a:solidFill>
                <a:schemeClr val="bg2">
                  <a:lumMod val="50000"/>
                </a:schemeClr>
              </a:solidFill>
              <a:latin typeface="Calibri Light" pitchFamily="34" charset="0"/>
              <a:ea typeface="Calibri"/>
              <a:cs typeface="Calibri Light" pitchFamily="34" charset="0"/>
              <a:sym typeface="Calibri"/>
            </a:endParaRPr>
          </a:p>
          <a:p>
            <a:pPr lvl="0" algn="ctr">
              <a:lnSpc>
                <a:spcPct val="105000"/>
              </a:lnSpc>
            </a:pPr>
            <a:endParaRPr lang="en-US" sz="2400" b="1" cap="small" dirty="0">
              <a:solidFill>
                <a:schemeClr val="bg2">
                  <a:lumMod val="50000"/>
                </a:schemeClr>
              </a:solidFill>
              <a:latin typeface="Calibri"/>
              <a:ea typeface="Calibri"/>
              <a:cs typeface="Calibri"/>
              <a:sym typeface="Calibri"/>
            </a:endParaRPr>
          </a:p>
        </p:txBody>
      </p:sp>
      <p:grpSp>
        <p:nvGrpSpPr>
          <p:cNvPr id="2" name="Group 1">
            <a:extLst>
              <a:ext uri="{FF2B5EF4-FFF2-40B4-BE49-F238E27FC236}">
                <a16:creationId xmlns:a16="http://schemas.microsoft.com/office/drawing/2014/main" id="{F92AFB36-EAAE-4EC0-92CA-3AF559574C9B}"/>
              </a:ext>
            </a:extLst>
          </p:cNvPr>
          <p:cNvGrpSpPr/>
          <p:nvPr/>
        </p:nvGrpSpPr>
        <p:grpSpPr>
          <a:xfrm>
            <a:off x="923575" y="188640"/>
            <a:ext cx="7406139" cy="5841617"/>
            <a:chOff x="923575" y="188640"/>
            <a:chExt cx="7406139" cy="5841617"/>
          </a:xfrm>
        </p:grpSpPr>
        <p:grpSp>
          <p:nvGrpSpPr>
            <p:cNvPr id="4" name="Group 3">
              <a:extLst>
                <a:ext uri="{FF2B5EF4-FFF2-40B4-BE49-F238E27FC236}">
                  <a16:creationId xmlns:a16="http://schemas.microsoft.com/office/drawing/2014/main" id="{98F11AEA-1912-4851-A10B-4358CF1673D4}"/>
                </a:ext>
              </a:extLst>
            </p:cNvPr>
            <p:cNvGrpSpPr/>
            <p:nvPr/>
          </p:nvGrpSpPr>
          <p:grpSpPr>
            <a:xfrm>
              <a:off x="2987824" y="188640"/>
              <a:ext cx="2914917" cy="669925"/>
              <a:chOff x="2195736" y="926150"/>
              <a:chExt cx="2914917" cy="669925"/>
            </a:xfrm>
          </p:grpSpPr>
          <p:pic>
            <p:nvPicPr>
              <p:cNvPr id="11" name="Imagen 1" descr="logo_ec_17_colors_300dpi"/>
              <p:cNvPicPr/>
              <p:nvPr/>
            </p:nvPicPr>
            <p:blipFill>
              <a:blip r:embed="rId3">
                <a:extLst>
                  <a:ext uri="{28A0092B-C50C-407E-A947-70E740481C1C}">
                    <a14:useLocalDpi xmlns:a14="http://schemas.microsoft.com/office/drawing/2010/main" val="0"/>
                  </a:ext>
                </a:extLst>
              </a:blip>
              <a:srcRect/>
              <a:stretch>
                <a:fillRect/>
              </a:stretch>
            </p:blipFill>
            <p:spPr bwMode="auto">
              <a:xfrm>
                <a:off x="2195736" y="926150"/>
                <a:ext cx="1360805" cy="669925"/>
              </a:xfrm>
              <a:prstGeom prst="rect">
                <a:avLst/>
              </a:prstGeom>
              <a:noFill/>
              <a:ln>
                <a:noFill/>
              </a:ln>
            </p:spPr>
          </p:pic>
          <p:pic>
            <p:nvPicPr>
              <p:cNvPr id="3" name="Picture 2">
                <a:extLst>
                  <a:ext uri="{FF2B5EF4-FFF2-40B4-BE49-F238E27FC236}">
                    <a16:creationId xmlns:a16="http://schemas.microsoft.com/office/drawing/2014/main" id="{616E455D-1574-4312-96D0-3E133B720A27}"/>
                  </a:ext>
                </a:extLst>
              </p:cNvPr>
              <p:cNvPicPr>
                <a:picLocks noChangeAspect="1"/>
              </p:cNvPicPr>
              <p:nvPr/>
            </p:nvPicPr>
            <p:blipFill>
              <a:blip r:embed="rId4"/>
              <a:stretch>
                <a:fillRect/>
              </a:stretch>
            </p:blipFill>
            <p:spPr>
              <a:xfrm>
                <a:off x="3635903" y="1125927"/>
                <a:ext cx="1474750" cy="469921"/>
              </a:xfrm>
              <a:prstGeom prst="rect">
                <a:avLst/>
              </a:prstGeom>
            </p:spPr>
          </p:pic>
        </p:grpSp>
        <p:pic>
          <p:nvPicPr>
            <p:cNvPr id="6" name="Picture 5">
              <a:extLst>
                <a:ext uri="{FF2B5EF4-FFF2-40B4-BE49-F238E27FC236}">
                  <a16:creationId xmlns:a16="http://schemas.microsoft.com/office/drawing/2014/main" id="{E28B582C-32FE-4855-9E07-FAFDF89766D3}"/>
                </a:ext>
              </a:extLst>
            </p:cNvPr>
            <p:cNvPicPr>
              <a:picLocks noChangeAspect="1"/>
            </p:cNvPicPr>
            <p:nvPr/>
          </p:nvPicPr>
          <p:blipFill>
            <a:blip r:embed="rId5"/>
            <a:stretch>
              <a:fillRect/>
            </a:stretch>
          </p:blipFill>
          <p:spPr>
            <a:xfrm>
              <a:off x="923575" y="2168095"/>
              <a:ext cx="7320833" cy="569658"/>
            </a:xfrm>
            <a:prstGeom prst="rect">
              <a:avLst/>
            </a:prstGeom>
          </p:spPr>
        </p:pic>
        <p:pic>
          <p:nvPicPr>
            <p:cNvPr id="10" name="Picture 2">
              <a:extLst>
                <a:ext uri="{FF2B5EF4-FFF2-40B4-BE49-F238E27FC236}">
                  <a16:creationId xmlns:a16="http://schemas.microsoft.com/office/drawing/2014/main" id="{95F3C99E-38BD-48F9-9636-566D17FFB678}"/>
                </a:ext>
              </a:extLst>
            </p:cNvPr>
            <p:cNvPicPr>
              <a:picLocks noChangeAspect="1" noChangeArrowheads="1"/>
            </p:cNvPicPr>
            <p:nvPr/>
          </p:nvPicPr>
          <p:blipFill>
            <a:blip r:embed="rId6"/>
            <a:srcRect l="9376" t="24723" r="10142"/>
            <a:stretch>
              <a:fillRect/>
            </a:stretch>
          </p:blipFill>
          <p:spPr bwMode="auto">
            <a:xfrm>
              <a:off x="971600" y="4725144"/>
              <a:ext cx="7358114" cy="1305113"/>
            </a:xfrm>
            <a:prstGeom prst="rect">
              <a:avLst/>
            </a:prstGeom>
            <a:noFill/>
            <a:ln w="9525">
              <a:noFill/>
              <a:miter lim="800000"/>
              <a:headEnd/>
              <a:tailEnd/>
            </a:ln>
            <a:effectLst/>
          </p:spPr>
        </p:pic>
      </p:grpSp>
    </p:spTree>
    <p:extLst>
      <p:ext uri="{BB962C8B-B14F-4D97-AF65-F5344CB8AC3E}">
        <p14:creationId xmlns:p14="http://schemas.microsoft.com/office/powerpoint/2010/main" val="1352552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33782B99-D47A-4BA0-A520-50E262FA41E0}"/>
              </a:ext>
            </a:extLst>
          </p:cNvPr>
          <p:cNvSpPr txBox="1"/>
          <p:nvPr/>
        </p:nvSpPr>
        <p:spPr>
          <a:xfrm>
            <a:off x="1115616" y="1052736"/>
            <a:ext cx="1008112" cy="646331"/>
          </a:xfrm>
          <a:prstGeom prst="rect">
            <a:avLst/>
          </a:prstGeom>
          <a:noFill/>
        </p:spPr>
        <p:txBody>
          <a:bodyPr wrap="square">
            <a:spAutoFit/>
          </a:bodyPr>
          <a:lstStyle/>
          <a:p>
            <a:r>
              <a:rPr lang="en-US" sz="36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RDB</a:t>
            </a:r>
          </a:p>
        </p:txBody>
      </p:sp>
      <p:sp>
        <p:nvSpPr>
          <p:cNvPr id="21" name="TextBox 20">
            <a:extLst>
              <a:ext uri="{FF2B5EF4-FFF2-40B4-BE49-F238E27FC236}">
                <a16:creationId xmlns:a16="http://schemas.microsoft.com/office/drawing/2014/main" id="{CFAEECCE-8C09-4DA8-994B-C1BB01B3D72F}"/>
              </a:ext>
            </a:extLst>
          </p:cNvPr>
          <p:cNvSpPr txBox="1"/>
          <p:nvPr/>
        </p:nvSpPr>
        <p:spPr>
          <a:xfrm>
            <a:off x="3707904" y="1052735"/>
            <a:ext cx="1008112" cy="646331"/>
          </a:xfrm>
          <a:prstGeom prst="rect">
            <a:avLst/>
          </a:prstGeom>
          <a:noFill/>
        </p:spPr>
        <p:txBody>
          <a:bodyPr wrap="square">
            <a:spAutoFit/>
          </a:bodyPr>
          <a:lstStyle/>
          <a:p>
            <a:r>
              <a:rPr lang="en-US" sz="36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GUI</a:t>
            </a:r>
          </a:p>
        </p:txBody>
      </p:sp>
      <p:sp>
        <p:nvSpPr>
          <p:cNvPr id="25" name="Rectangle 24">
            <a:extLst>
              <a:ext uri="{FF2B5EF4-FFF2-40B4-BE49-F238E27FC236}">
                <a16:creationId xmlns:a16="http://schemas.microsoft.com/office/drawing/2014/main" id="{1AAFC25A-F522-4FE4-AA65-0A780C74D94E}"/>
              </a:ext>
            </a:extLst>
          </p:cNvPr>
          <p:cNvSpPr/>
          <p:nvPr/>
        </p:nvSpPr>
        <p:spPr>
          <a:xfrm>
            <a:off x="0" y="0"/>
            <a:ext cx="9144000" cy="400110"/>
          </a:xfrm>
          <a:prstGeom prst="rect">
            <a:avLst/>
          </a:prstGeom>
          <a:solidFill>
            <a:schemeClr val="bg2">
              <a:lumMod val="75000"/>
            </a:schemeClr>
          </a:solidFill>
          <a:ln w="635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FFFFFF"/>
                </a:solidFill>
                <a:effectLst/>
                <a:uLnTx/>
                <a:uFillTx/>
                <a:latin typeface="Calibri Light" pitchFamily="34" charset="0"/>
                <a:cs typeface="Calibri Light" pitchFamily="34" charset="0"/>
                <a:sym typeface="Arial"/>
              </a:rPr>
              <a:t>RDBFIS: </a:t>
            </a:r>
            <a:r>
              <a:rPr lang="en-US" sz="2000" b="1" dirty="0">
                <a:solidFill>
                  <a:srgbClr val="FFFFFF"/>
                </a:solidFill>
                <a:latin typeface="Calibri Light" pitchFamily="34" charset="0"/>
                <a:cs typeface="Calibri Light" pitchFamily="34" charset="0"/>
              </a:rPr>
              <a:t>System overview</a:t>
            </a:r>
            <a:r>
              <a:rPr kumimoji="0" lang="en-US" sz="2000" b="1" i="0" u="none" strike="noStrike" kern="0" cap="none" spc="0" normalizeH="0" baseline="0" noProof="0" dirty="0">
                <a:ln>
                  <a:noFill/>
                </a:ln>
                <a:solidFill>
                  <a:srgbClr val="FFFFFF"/>
                </a:solidFill>
                <a:effectLst/>
                <a:uLnTx/>
                <a:uFillTx/>
                <a:latin typeface="Calibri Light" pitchFamily="34" charset="0"/>
                <a:cs typeface="Calibri Light" pitchFamily="34" charset="0"/>
                <a:sym typeface="Arial"/>
              </a:rPr>
              <a:t> </a:t>
            </a:r>
            <a:endParaRPr kumimoji="0" lang="en-GB" sz="2000" b="1" i="0" u="none" strike="noStrike" kern="0" cap="none" spc="0" normalizeH="0" baseline="0" noProof="0" dirty="0">
              <a:ln>
                <a:noFill/>
              </a:ln>
              <a:solidFill>
                <a:srgbClr val="FFFFFF"/>
              </a:solidFill>
              <a:effectLst/>
              <a:uLnTx/>
              <a:uFillTx/>
              <a:latin typeface="Calibri Light" pitchFamily="34" charset="0"/>
              <a:cs typeface="Calibri Light" pitchFamily="34" charset="0"/>
              <a:sym typeface="Arial"/>
            </a:endParaRPr>
          </a:p>
        </p:txBody>
      </p:sp>
      <p:sp>
        <p:nvSpPr>
          <p:cNvPr id="26" name="TextBox 25">
            <a:extLst>
              <a:ext uri="{FF2B5EF4-FFF2-40B4-BE49-F238E27FC236}">
                <a16:creationId xmlns:a16="http://schemas.microsoft.com/office/drawing/2014/main" id="{11C2C70B-1CDB-4597-8D10-12C095B5EF82}"/>
              </a:ext>
            </a:extLst>
          </p:cNvPr>
          <p:cNvSpPr txBox="1"/>
          <p:nvPr/>
        </p:nvSpPr>
        <p:spPr>
          <a:xfrm>
            <a:off x="5580112" y="1052736"/>
            <a:ext cx="1152128" cy="646331"/>
          </a:xfrm>
          <a:prstGeom prst="rect">
            <a:avLst/>
          </a:prstGeom>
          <a:noFill/>
        </p:spPr>
        <p:txBody>
          <a:bodyPr wrap="square">
            <a:spAutoFit/>
          </a:bodyPr>
          <a:lstStyle/>
          <a:p>
            <a:r>
              <a:rPr lang="en-US" sz="36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tools</a:t>
            </a:r>
          </a:p>
        </p:txBody>
      </p:sp>
      <p:sp>
        <p:nvSpPr>
          <p:cNvPr id="38" name="TextBox 37">
            <a:extLst>
              <a:ext uri="{FF2B5EF4-FFF2-40B4-BE49-F238E27FC236}">
                <a16:creationId xmlns:a16="http://schemas.microsoft.com/office/drawing/2014/main" id="{39BC7F6B-0F73-44B8-BB0C-114E30A16988}"/>
              </a:ext>
            </a:extLst>
          </p:cNvPr>
          <p:cNvSpPr txBox="1"/>
          <p:nvPr/>
        </p:nvSpPr>
        <p:spPr>
          <a:xfrm>
            <a:off x="818150" y="2100263"/>
            <a:ext cx="2241682" cy="3046988"/>
          </a:xfrm>
          <a:prstGeom prst="rect">
            <a:avLst/>
          </a:prstGeom>
          <a:solidFill>
            <a:schemeClr val="bg2">
              <a:lumMod val="75000"/>
            </a:schemeClr>
          </a:solidFill>
        </p:spPr>
        <p:txBody>
          <a:bodyPr wrap="square">
            <a:spAutoFit/>
          </a:bodyPr>
          <a:lstStyle/>
          <a:p>
            <a:r>
              <a:rPr lang="en-US" sz="2400" b="1"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Aggregated</a:t>
            </a:r>
          </a:p>
          <a:p>
            <a:r>
              <a:rPr lang="en-US" sz="2400" b="1"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Detailed bio</a:t>
            </a:r>
          </a:p>
          <a:p>
            <a:r>
              <a:rPr lang="en-US" sz="2400" b="1"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hlinkClick r:id="rId3" action="ppaction://hlinksldjump">
                  <a:extLst>
                    <a:ext uri="{A12FA001-AC4F-418D-AE19-62706E023703}">
                      <ahyp:hlinkClr xmlns:ahyp="http://schemas.microsoft.com/office/drawing/2018/hyperlinkcolor" val="tx"/>
                    </a:ext>
                  </a:extLst>
                </a:hlinkClick>
              </a:rPr>
              <a:t>Surveys</a:t>
            </a:r>
            <a:endParaRPr lang="en-US" sz="2400" b="1"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endParaRPr>
          </a:p>
          <a:p>
            <a:r>
              <a:rPr lang="en-US" sz="2400" b="1"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Stomach content</a:t>
            </a:r>
          </a:p>
          <a:p>
            <a:r>
              <a:rPr lang="en-US" sz="2400" b="1"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Coding</a:t>
            </a:r>
          </a:p>
          <a:p>
            <a:r>
              <a:rPr lang="en-US" sz="2400" b="1"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Spatial info</a:t>
            </a:r>
          </a:p>
          <a:p>
            <a:r>
              <a:rPr lang="en-US" sz="2400" b="1"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Species list</a:t>
            </a:r>
          </a:p>
          <a:p>
            <a:r>
              <a:rPr lang="en-US" sz="2400" b="1"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EU fleet …</a:t>
            </a:r>
          </a:p>
        </p:txBody>
      </p:sp>
      <p:sp>
        <p:nvSpPr>
          <p:cNvPr id="42" name="TextBox 41">
            <a:extLst>
              <a:ext uri="{FF2B5EF4-FFF2-40B4-BE49-F238E27FC236}">
                <a16:creationId xmlns:a16="http://schemas.microsoft.com/office/drawing/2014/main" id="{D413C07E-CE8D-4038-8F34-C0667278E381}"/>
              </a:ext>
            </a:extLst>
          </p:cNvPr>
          <p:cNvSpPr txBox="1"/>
          <p:nvPr/>
        </p:nvSpPr>
        <p:spPr>
          <a:xfrm>
            <a:off x="5364088" y="2084559"/>
            <a:ext cx="1800200" cy="3046988"/>
          </a:xfrm>
          <a:prstGeom prst="rect">
            <a:avLst/>
          </a:prstGeom>
          <a:solidFill>
            <a:schemeClr val="bg2">
              <a:lumMod val="75000"/>
            </a:schemeClr>
          </a:solidFill>
        </p:spPr>
        <p:txBody>
          <a:bodyPr wrap="square">
            <a:spAutoFit/>
          </a:bodyPr>
          <a:lstStyle>
            <a:defPPr marR="0" lvl="0" algn="l" rtl="0">
              <a:lnSpc>
                <a:spcPct val="100000"/>
              </a:lnSpc>
              <a:spcBef>
                <a:spcPts val="0"/>
              </a:spcBef>
              <a:spcAft>
                <a:spcPts val="0"/>
              </a:spcAft>
            </a:defPPr>
            <a:lvl1pPr>
              <a:defRPr sz="2400" b="1">
                <a:solidFill>
                  <a:schemeClr val="bg1"/>
                </a:solidFill>
                <a:latin typeface="Calibri Light" panose="020F0302020204030204" pitchFamily="34" charset="0"/>
                <a:ea typeface="Calibri Light" panose="020F0302020204030204" pitchFamily="34" charset="0"/>
                <a:cs typeface="Calibri Light" panose="020F0302020204030204" pitchFamily="34" charset="0"/>
              </a:defRPr>
            </a:lvl1pPr>
          </a:lstStyle>
          <a:p>
            <a:r>
              <a:rPr lang="en-US" dirty="0" err="1"/>
              <a:t>RDBQc</a:t>
            </a:r>
            <a:endParaRPr lang="en-US" dirty="0"/>
          </a:p>
          <a:p>
            <a:r>
              <a:rPr lang="en-US" dirty="0"/>
              <a:t>RoME</a:t>
            </a:r>
          </a:p>
          <a:p>
            <a:r>
              <a:rPr lang="en-US" dirty="0" err="1"/>
              <a:t>RoMEBS</a:t>
            </a:r>
            <a:endParaRPr lang="en-US" dirty="0"/>
          </a:p>
          <a:p>
            <a:r>
              <a:rPr lang="en-US" dirty="0" err="1"/>
              <a:t>BioIndex</a:t>
            </a:r>
            <a:endParaRPr lang="en-US" dirty="0"/>
          </a:p>
          <a:p>
            <a:r>
              <a:rPr lang="en-US" dirty="0" err="1"/>
              <a:t>MEDIASQc</a:t>
            </a:r>
            <a:endParaRPr lang="en-US" dirty="0"/>
          </a:p>
          <a:p>
            <a:r>
              <a:rPr lang="en-US" dirty="0"/>
              <a:t>MCDA</a:t>
            </a:r>
          </a:p>
          <a:p>
            <a:r>
              <a:rPr lang="en-US" dirty="0" err="1"/>
              <a:t>AERQc</a:t>
            </a:r>
            <a:endParaRPr lang="en-US" dirty="0"/>
          </a:p>
          <a:p>
            <a:r>
              <a:rPr lang="en-US" dirty="0">
                <a:hlinkClick r:id="rId4" action="ppaction://hlinksldjump">
                  <a:extLst>
                    <a:ext uri="{A12FA001-AC4F-418D-AE19-62706E023703}">
                      <ahyp:hlinkClr xmlns:ahyp="http://schemas.microsoft.com/office/drawing/2018/hyperlinkcolor" val="tx"/>
                    </a:ext>
                  </a:extLst>
                </a:hlinkClick>
              </a:rPr>
              <a:t>Fleet analysis</a:t>
            </a:r>
            <a:endParaRPr lang="en-US" dirty="0"/>
          </a:p>
        </p:txBody>
      </p:sp>
      <p:sp>
        <p:nvSpPr>
          <p:cNvPr id="43" name="TextBox 42">
            <a:extLst>
              <a:ext uri="{FF2B5EF4-FFF2-40B4-BE49-F238E27FC236}">
                <a16:creationId xmlns:a16="http://schemas.microsoft.com/office/drawing/2014/main" id="{EC13FB5E-3A45-47BD-B816-802194FA9C9B}"/>
              </a:ext>
            </a:extLst>
          </p:cNvPr>
          <p:cNvSpPr txBox="1"/>
          <p:nvPr/>
        </p:nvSpPr>
        <p:spPr>
          <a:xfrm>
            <a:off x="3563888" y="2090663"/>
            <a:ext cx="1296144" cy="1200329"/>
          </a:xfrm>
          <a:prstGeom prst="rect">
            <a:avLst/>
          </a:prstGeom>
          <a:solidFill>
            <a:schemeClr val="bg2">
              <a:lumMod val="75000"/>
            </a:schemeClr>
          </a:solidFill>
        </p:spPr>
        <p:txBody>
          <a:bodyPr wrap="square">
            <a:spAutoFit/>
          </a:bodyPr>
          <a:lstStyle>
            <a:defPPr marR="0" lvl="0" algn="l" rtl="0">
              <a:lnSpc>
                <a:spcPct val="100000"/>
              </a:lnSpc>
              <a:spcBef>
                <a:spcPts val="0"/>
              </a:spcBef>
              <a:spcAft>
                <a:spcPts val="0"/>
              </a:spcAft>
            </a:defPPr>
            <a:lvl1pPr>
              <a:defRPr sz="2400" b="1">
                <a:solidFill>
                  <a:schemeClr val="bg1"/>
                </a:solidFill>
                <a:latin typeface="Calibri Light" panose="020F0302020204030204" pitchFamily="34" charset="0"/>
                <a:ea typeface="Calibri Light" panose="020F0302020204030204" pitchFamily="34" charset="0"/>
                <a:cs typeface="Calibri Light" panose="020F0302020204030204" pitchFamily="34" charset="0"/>
              </a:defRPr>
            </a:lvl1pPr>
          </a:lstStyle>
          <a:p>
            <a:r>
              <a:rPr lang="en-US" dirty="0"/>
              <a:t>GUI</a:t>
            </a:r>
          </a:p>
          <a:p>
            <a:r>
              <a:rPr lang="en-US" dirty="0"/>
              <a:t>access &amp; security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400110"/>
          </a:xfrm>
          <a:prstGeom prst="rect">
            <a:avLst/>
          </a:prstGeom>
          <a:solidFill>
            <a:schemeClr val="bg2">
              <a:lumMod val="75000"/>
            </a:schemeClr>
          </a:solidFill>
          <a:ln w="635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FFFFFF"/>
                </a:solidFill>
                <a:effectLst/>
                <a:uLnTx/>
                <a:uFillTx/>
                <a:latin typeface="Calibri Light" pitchFamily="34" charset="0"/>
                <a:cs typeface="Calibri Light" pitchFamily="34" charset="0"/>
                <a:sym typeface="Arial"/>
              </a:rPr>
              <a:t>RDBFIS: follow up project </a:t>
            </a:r>
            <a:endParaRPr kumimoji="0" lang="en-GB" sz="2000" b="1" i="0" u="none" strike="noStrike" kern="0" cap="none" spc="0" normalizeH="0" baseline="0" noProof="0" dirty="0">
              <a:ln>
                <a:noFill/>
              </a:ln>
              <a:solidFill>
                <a:srgbClr val="FFFFFF"/>
              </a:solidFill>
              <a:effectLst/>
              <a:uLnTx/>
              <a:uFillTx/>
              <a:latin typeface="Calibri Light" pitchFamily="34" charset="0"/>
              <a:cs typeface="Calibri Light" pitchFamily="34" charset="0"/>
              <a:sym typeface="Arial"/>
            </a:endParaRPr>
          </a:p>
        </p:txBody>
      </p:sp>
      <p:sp>
        <p:nvSpPr>
          <p:cNvPr id="32" name="Rectangle 31"/>
          <p:cNvSpPr/>
          <p:nvPr/>
        </p:nvSpPr>
        <p:spPr>
          <a:xfrm>
            <a:off x="467544" y="620688"/>
            <a:ext cx="8064896"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1F497D">
                    <a:lumMod val="75000"/>
                  </a:srgbClr>
                </a:solidFill>
                <a:effectLst/>
                <a:uLnTx/>
                <a:uFillTx/>
                <a:latin typeface="Calibri Light" pitchFamily="34" charset="0"/>
                <a:cs typeface="Calibri Light" pitchFamily="34" charset="0"/>
                <a:sym typeface="Arial"/>
              </a:rPr>
              <a:t>RDBFIS</a:t>
            </a:r>
            <a:r>
              <a:rPr kumimoji="0" lang="en-US" sz="2000" b="0" i="0" u="none" strike="noStrike" kern="0" cap="none" spc="0" normalizeH="0" baseline="0" noProof="0" dirty="0">
                <a:ln>
                  <a:noFill/>
                </a:ln>
                <a:solidFill>
                  <a:srgbClr val="1F497D">
                    <a:lumMod val="75000"/>
                  </a:srgbClr>
                </a:solidFill>
                <a:effectLst/>
                <a:uLnTx/>
                <a:uFillTx/>
                <a:latin typeface="Calibri Light" pitchFamily="34" charset="0"/>
                <a:cs typeface="Calibri Light" pitchFamily="34" charset="0"/>
                <a:sym typeface="Arial"/>
              </a:rPr>
              <a:t>: </a:t>
            </a:r>
            <a:r>
              <a:rPr kumimoji="0" lang="en-US" sz="2000" b="0" i="1" u="none" strike="noStrike" kern="0" cap="none" spc="0" normalizeH="0" baseline="0" noProof="0" dirty="0">
                <a:ln>
                  <a:noFill/>
                </a:ln>
                <a:solidFill>
                  <a:srgbClr val="1F497D">
                    <a:lumMod val="75000"/>
                  </a:srgbClr>
                </a:solidFill>
                <a:effectLst/>
                <a:uLnTx/>
                <a:uFillTx/>
                <a:latin typeface="Calibri Light" pitchFamily="34" charset="0"/>
                <a:cs typeface="Calibri Light" pitchFamily="34" charset="0"/>
                <a:sym typeface="Arial"/>
              </a:rPr>
              <a:t>a web-based integrated fisheries information system for the </a:t>
            </a:r>
            <a:r>
              <a:rPr kumimoji="0" lang="en-US" sz="2000" b="0" i="1" u="none" strike="noStrike" kern="0" cap="none" spc="0" normalizeH="0" baseline="0" noProof="0" dirty="0" err="1">
                <a:ln>
                  <a:noFill/>
                </a:ln>
                <a:solidFill>
                  <a:srgbClr val="1F497D">
                    <a:lumMod val="75000"/>
                  </a:srgbClr>
                </a:solidFill>
                <a:effectLst/>
                <a:uLnTx/>
                <a:uFillTx/>
                <a:latin typeface="Calibri Light" pitchFamily="34" charset="0"/>
                <a:cs typeface="Calibri Light" pitchFamily="34" charset="0"/>
                <a:sym typeface="Arial"/>
              </a:rPr>
              <a:t>Med&amp;BS</a:t>
            </a:r>
            <a:endParaRPr kumimoji="0" lang="el-GR" sz="2000" b="0" i="1" u="none" strike="noStrike" kern="0" cap="none" spc="0" normalizeH="0" baseline="0" noProof="0" dirty="0">
              <a:ln>
                <a:noFill/>
              </a:ln>
              <a:solidFill>
                <a:srgbClr val="1F497D">
                  <a:lumMod val="75000"/>
                </a:srgbClr>
              </a:solidFill>
              <a:effectLst/>
              <a:uLnTx/>
              <a:uFillTx/>
              <a:latin typeface="Calibri Light" pitchFamily="34" charset="0"/>
              <a:cs typeface="Calibri Light" pitchFamily="34" charset="0"/>
              <a:sym typeface="Arial"/>
            </a:endParaRPr>
          </a:p>
        </p:txBody>
      </p:sp>
      <p:grpSp>
        <p:nvGrpSpPr>
          <p:cNvPr id="5" name="Group 4">
            <a:extLst>
              <a:ext uri="{FF2B5EF4-FFF2-40B4-BE49-F238E27FC236}">
                <a16:creationId xmlns:a16="http://schemas.microsoft.com/office/drawing/2014/main" id="{EF46225E-3492-4976-A40A-8B4FC454F751}"/>
              </a:ext>
            </a:extLst>
          </p:cNvPr>
          <p:cNvGrpSpPr/>
          <p:nvPr/>
        </p:nvGrpSpPr>
        <p:grpSpPr>
          <a:xfrm>
            <a:off x="2267744" y="1241376"/>
            <a:ext cx="3896370" cy="2538067"/>
            <a:chOff x="199249" y="1929110"/>
            <a:chExt cx="3896370" cy="2538067"/>
          </a:xfrm>
        </p:grpSpPr>
        <p:pic>
          <p:nvPicPr>
            <p:cNvPr id="3" name="Picture 2">
              <a:extLst>
                <a:ext uri="{FF2B5EF4-FFF2-40B4-BE49-F238E27FC236}">
                  <a16:creationId xmlns:a16="http://schemas.microsoft.com/office/drawing/2014/main" id="{CA9708D5-2060-417D-B379-8D6EFF9CC72D}"/>
                </a:ext>
              </a:extLst>
            </p:cNvPr>
            <p:cNvPicPr>
              <a:picLocks noChangeAspect="1"/>
            </p:cNvPicPr>
            <p:nvPr/>
          </p:nvPicPr>
          <p:blipFill>
            <a:blip r:embed="rId3"/>
            <a:stretch>
              <a:fillRect/>
            </a:stretch>
          </p:blipFill>
          <p:spPr>
            <a:xfrm>
              <a:off x="199249" y="2390822"/>
              <a:ext cx="3896370" cy="2076355"/>
            </a:xfrm>
            <a:prstGeom prst="rect">
              <a:avLst/>
            </a:prstGeom>
          </p:spPr>
        </p:pic>
        <p:pic>
          <p:nvPicPr>
            <p:cNvPr id="34" name="Picture 5"/>
            <p:cNvPicPr>
              <a:picLocks noChangeAspect="1" noChangeArrowheads="1"/>
            </p:cNvPicPr>
            <p:nvPr/>
          </p:nvPicPr>
          <p:blipFill>
            <a:blip r:embed="rId4"/>
            <a:srcRect/>
            <a:stretch>
              <a:fillRect/>
            </a:stretch>
          </p:blipFill>
          <p:spPr bwMode="auto">
            <a:xfrm>
              <a:off x="1436504" y="1929110"/>
              <a:ext cx="2343408" cy="1355874"/>
            </a:xfrm>
            <a:prstGeom prst="rect">
              <a:avLst/>
            </a:prstGeom>
            <a:noFill/>
            <a:ln w="9525">
              <a:noFill/>
              <a:miter lim="800000"/>
              <a:headEnd/>
              <a:tailEnd/>
            </a:ln>
            <a:effectLst/>
          </p:spPr>
        </p:pic>
      </p:grpSp>
      <p:sp>
        <p:nvSpPr>
          <p:cNvPr id="9" name="Rectangle 8">
            <a:extLst>
              <a:ext uri="{FF2B5EF4-FFF2-40B4-BE49-F238E27FC236}">
                <a16:creationId xmlns:a16="http://schemas.microsoft.com/office/drawing/2014/main" id="{576B5500-AFFD-40C8-AD07-046BCF061306}"/>
              </a:ext>
            </a:extLst>
          </p:cNvPr>
          <p:cNvSpPr/>
          <p:nvPr/>
        </p:nvSpPr>
        <p:spPr>
          <a:xfrm>
            <a:off x="304386" y="3933056"/>
            <a:ext cx="8516086" cy="2585323"/>
          </a:xfrm>
          <a:prstGeom prst="rect">
            <a:avLst/>
          </a:prstGeom>
        </p:spPr>
        <p:txBody>
          <a:bodyPr wrap="square">
            <a:spAutoFit/>
          </a:bodyPr>
          <a:lstStyle/>
          <a:p>
            <a:pPr marL="180975" marR="0" lvl="0" indent="-180975"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1F497D">
                    <a:lumMod val="75000"/>
                  </a:srgbClr>
                </a:solidFill>
                <a:effectLst/>
                <a:uLnTx/>
                <a:uFillTx/>
                <a:latin typeface="Calibri Light" pitchFamily="34" charset="0"/>
                <a:cs typeface="Calibri Light" pitchFamily="34" charset="0"/>
                <a:sym typeface="Arial"/>
              </a:rPr>
              <a:t>Centralized database system hosting aggregated DCR/DCF data sets including MEDITS, MEDIAS &amp; BS surveys as well as detailed biological data with a user-friendly interface that make it easier to interact with the system, even if the users do not have deep technical expertise;</a:t>
            </a:r>
          </a:p>
          <a:p>
            <a:pPr marL="180975" marR="0" lvl="0" indent="-180975"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1F497D">
                    <a:lumMod val="75000"/>
                  </a:srgbClr>
                </a:solidFill>
                <a:effectLst/>
                <a:uLnTx/>
                <a:uFillTx/>
                <a:latin typeface="Calibri Light" pitchFamily="34" charset="0"/>
                <a:cs typeface="Calibri Light" pitchFamily="34" charset="0"/>
                <a:sym typeface="Arial"/>
              </a:rPr>
              <a:t>Common syntax and consistency procedures ensures the quality of data;</a:t>
            </a:r>
          </a:p>
          <a:p>
            <a:pPr marL="180975" marR="0" lvl="0" indent="-180975"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1F497D">
                    <a:lumMod val="75000"/>
                  </a:srgbClr>
                </a:solidFill>
                <a:effectLst/>
                <a:uLnTx/>
                <a:uFillTx/>
                <a:latin typeface="Calibri Light" pitchFamily="34" charset="0"/>
                <a:cs typeface="Calibri Light" pitchFamily="34" charset="0"/>
                <a:sym typeface="Arial"/>
              </a:rPr>
              <a:t>The MS can visualize and manipulate their data;</a:t>
            </a:r>
          </a:p>
          <a:p>
            <a:pPr marL="180975" marR="0" lvl="0" indent="-180975"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1F497D">
                    <a:lumMod val="75000"/>
                  </a:srgbClr>
                </a:solidFill>
                <a:effectLst/>
                <a:uLnTx/>
                <a:uFillTx/>
                <a:latin typeface="Calibri Light" pitchFamily="34" charset="0"/>
                <a:cs typeface="Calibri Light" pitchFamily="34" charset="0"/>
                <a:sym typeface="Arial"/>
              </a:rPr>
              <a:t>A “Processing” package support the creation of the datacalls;</a:t>
            </a:r>
          </a:p>
          <a:p>
            <a:pPr marL="180975" marR="0" lvl="0" indent="-180975"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800" b="0" i="0" u="none" strike="noStrike" kern="0" cap="none" spc="0" normalizeH="0" baseline="0" noProof="0" dirty="0">
                <a:ln>
                  <a:noFill/>
                </a:ln>
                <a:solidFill>
                  <a:srgbClr val="1F497D">
                    <a:lumMod val="75000"/>
                  </a:srgbClr>
                </a:solidFill>
                <a:effectLst/>
                <a:uLnTx/>
                <a:uFillTx/>
                <a:latin typeface="Calibri Light" pitchFamily="34" charset="0"/>
                <a:cs typeface="Calibri Light" pitchFamily="34" charset="0"/>
                <a:sym typeface="Arial"/>
              </a:rPr>
              <a:t>Other </a:t>
            </a:r>
            <a:r>
              <a:rPr lang="en-US" sz="1800" dirty="0">
                <a:solidFill>
                  <a:srgbClr val="1F497D">
                    <a:lumMod val="75000"/>
                  </a:srgbClr>
                </a:solidFill>
                <a:latin typeface="Calibri Light" pitchFamily="34" charset="0"/>
                <a:cs typeface="Calibri Light" pitchFamily="34" charset="0"/>
              </a:rPr>
              <a:t>components</a:t>
            </a:r>
            <a:r>
              <a:rPr kumimoji="0" lang="en-US" sz="1800" b="0" i="0" u="none" strike="noStrike" kern="0" cap="none" spc="0" normalizeH="0" baseline="0" noProof="0" dirty="0">
                <a:ln>
                  <a:noFill/>
                </a:ln>
                <a:solidFill>
                  <a:srgbClr val="1F497D">
                    <a:lumMod val="75000"/>
                  </a:srgbClr>
                </a:solidFill>
                <a:effectLst/>
                <a:uLnTx/>
                <a:uFillTx/>
                <a:latin typeface="Calibri Light" pitchFamily="34" charset="0"/>
                <a:cs typeface="Calibri Light" pitchFamily="34" charset="0"/>
                <a:sym typeface="Arial"/>
              </a:rPr>
              <a:t> are included in the system (spatial effort &amp; landings for SSF, fleet analysis, data entry forms for stomach contents, alien species, …)   </a:t>
            </a:r>
            <a:endParaRPr kumimoji="0" lang="el-GR" sz="1800" b="0" i="0" u="none" strike="noStrike" kern="0" cap="none" spc="0" normalizeH="0" baseline="0" noProof="0" dirty="0">
              <a:ln>
                <a:noFill/>
              </a:ln>
              <a:solidFill>
                <a:srgbClr val="1F497D">
                  <a:lumMod val="75000"/>
                </a:srgbClr>
              </a:solidFill>
              <a:effectLst/>
              <a:uLnTx/>
              <a:uFillTx/>
              <a:latin typeface="Calibri Light" pitchFamily="34" charset="0"/>
              <a:cs typeface="Calibri Light" pitchFamily="34" charset="0"/>
              <a:sym typeface="Arial"/>
            </a:endParaRPr>
          </a:p>
        </p:txBody>
      </p:sp>
    </p:spTree>
    <p:extLst>
      <p:ext uri="{BB962C8B-B14F-4D97-AF65-F5344CB8AC3E}">
        <p14:creationId xmlns:p14="http://schemas.microsoft.com/office/powerpoint/2010/main" val="2882842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400110"/>
          </a:xfrm>
          <a:prstGeom prst="rect">
            <a:avLst/>
          </a:prstGeom>
          <a:solidFill>
            <a:schemeClr val="bg2">
              <a:lumMod val="75000"/>
            </a:schemeClr>
          </a:solidFill>
          <a:ln w="635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FFFFFF"/>
                </a:solidFill>
                <a:effectLst/>
                <a:uLnTx/>
                <a:uFillTx/>
                <a:latin typeface="Calibri Light" pitchFamily="34" charset="0"/>
                <a:cs typeface="Calibri Light" pitchFamily="34" charset="0"/>
                <a:sym typeface="Arial"/>
              </a:rPr>
              <a:t>RDBFIS: synergies &amp; compatibilities </a:t>
            </a:r>
            <a:endParaRPr kumimoji="0" lang="en-GB" sz="2000" b="1" i="0" u="none" strike="noStrike" kern="0" cap="none" spc="0" normalizeH="0" baseline="0" noProof="0" dirty="0">
              <a:ln>
                <a:noFill/>
              </a:ln>
              <a:solidFill>
                <a:srgbClr val="FFFFFF"/>
              </a:solidFill>
              <a:effectLst/>
              <a:uLnTx/>
              <a:uFillTx/>
              <a:latin typeface="Calibri Light" pitchFamily="34" charset="0"/>
              <a:cs typeface="Calibri Light" pitchFamily="34" charset="0"/>
              <a:sym typeface="Arial"/>
            </a:endParaRPr>
          </a:p>
        </p:txBody>
      </p:sp>
      <p:grpSp>
        <p:nvGrpSpPr>
          <p:cNvPr id="36" name="Group 35">
            <a:extLst>
              <a:ext uri="{FF2B5EF4-FFF2-40B4-BE49-F238E27FC236}">
                <a16:creationId xmlns:a16="http://schemas.microsoft.com/office/drawing/2014/main" id="{2529376E-6A47-4F14-8089-89ABEE9FCFA8}"/>
              </a:ext>
            </a:extLst>
          </p:cNvPr>
          <p:cNvGrpSpPr/>
          <p:nvPr/>
        </p:nvGrpSpPr>
        <p:grpSpPr>
          <a:xfrm>
            <a:off x="683568" y="1292389"/>
            <a:ext cx="7862792" cy="4008819"/>
            <a:chOff x="885672" y="860341"/>
            <a:chExt cx="7862792" cy="4008819"/>
          </a:xfrm>
        </p:grpSpPr>
        <p:grpSp>
          <p:nvGrpSpPr>
            <p:cNvPr id="11" name="Group 10">
              <a:extLst>
                <a:ext uri="{FF2B5EF4-FFF2-40B4-BE49-F238E27FC236}">
                  <a16:creationId xmlns:a16="http://schemas.microsoft.com/office/drawing/2014/main" id="{F4D79A6C-A1B2-42EA-B52A-DC391F7B3D6D}"/>
                </a:ext>
              </a:extLst>
            </p:cNvPr>
            <p:cNvGrpSpPr/>
            <p:nvPr/>
          </p:nvGrpSpPr>
          <p:grpSpPr>
            <a:xfrm>
              <a:off x="6266656" y="860341"/>
              <a:ext cx="2481808" cy="1704563"/>
              <a:chOff x="3275856" y="1950916"/>
              <a:chExt cx="2481808" cy="1704563"/>
            </a:xfrm>
          </p:grpSpPr>
          <p:sp>
            <p:nvSpPr>
              <p:cNvPr id="21" name="Rectangle: Folded Corner 20">
                <a:extLst>
                  <a:ext uri="{FF2B5EF4-FFF2-40B4-BE49-F238E27FC236}">
                    <a16:creationId xmlns:a16="http://schemas.microsoft.com/office/drawing/2014/main" id="{817A0C3A-5FDA-429A-807C-2E0482B3D264}"/>
                  </a:ext>
                </a:extLst>
              </p:cNvPr>
              <p:cNvSpPr/>
              <p:nvPr/>
            </p:nvSpPr>
            <p:spPr>
              <a:xfrm>
                <a:off x="3275856" y="1950916"/>
                <a:ext cx="2430874" cy="1704563"/>
              </a:xfrm>
              <a:prstGeom prst="foldedCorner">
                <a:avLst/>
              </a:prstGeom>
              <a:noFill/>
              <a:ln w="63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l-GR"/>
              </a:p>
            </p:txBody>
          </p:sp>
          <p:sp>
            <p:nvSpPr>
              <p:cNvPr id="22" name="TextBox 21">
                <a:extLst>
                  <a:ext uri="{FF2B5EF4-FFF2-40B4-BE49-F238E27FC236}">
                    <a16:creationId xmlns:a16="http://schemas.microsoft.com/office/drawing/2014/main" id="{52297840-13E7-45D0-A85F-F14DB9E8EA12}"/>
                  </a:ext>
                </a:extLst>
              </p:cNvPr>
              <p:cNvSpPr txBox="1"/>
              <p:nvPr/>
            </p:nvSpPr>
            <p:spPr>
              <a:xfrm>
                <a:off x="3326790" y="1999295"/>
                <a:ext cx="2430874" cy="1569660"/>
              </a:xfrm>
              <a:prstGeom prst="rect">
                <a:avLst/>
              </a:prstGeom>
              <a:noFill/>
            </p:spPr>
            <p:txBody>
              <a:bodyPr wrap="square">
                <a:spAutoFit/>
              </a:bodyPr>
              <a:lstStyle/>
              <a:p>
                <a:r>
                  <a:rPr lang="en-US" sz="2400" dirty="0">
                    <a:solidFill>
                      <a:schemeClr val="bg2">
                        <a:lumMod val="75000"/>
                      </a:schemeClr>
                    </a:solidFill>
                    <a:latin typeface="Calibri Light" panose="020F0302020204030204" pitchFamily="34" charset="0"/>
                    <a:ea typeface="Calibri Light" panose="020F0302020204030204" pitchFamily="34" charset="0"/>
                    <a:cs typeface="Calibri Light" panose="020F0302020204030204" pitchFamily="34" charset="0"/>
                  </a:rPr>
                  <a:t>Updated versions</a:t>
                </a:r>
              </a:p>
              <a:p>
                <a:r>
                  <a:rPr lang="en-US" sz="2400" b="1" dirty="0" err="1">
                    <a:solidFill>
                      <a:schemeClr val="bg2">
                        <a:lumMod val="75000"/>
                      </a:schemeClr>
                    </a:solidFill>
                    <a:latin typeface="Calibri Light" panose="020F0302020204030204" pitchFamily="34" charset="0"/>
                    <a:ea typeface="Calibri Light" panose="020F0302020204030204" pitchFamily="34" charset="0"/>
                    <a:cs typeface="Calibri Light" panose="020F0302020204030204" pitchFamily="34" charset="0"/>
                  </a:rPr>
                  <a:t>RDBQc</a:t>
                </a:r>
                <a:endParaRPr lang="en-US" sz="2400" b="1" dirty="0">
                  <a:solidFill>
                    <a:schemeClr val="bg2">
                      <a:lumMod val="75000"/>
                    </a:schemeClr>
                  </a:solidFill>
                  <a:latin typeface="Calibri Light" panose="020F0302020204030204" pitchFamily="34" charset="0"/>
                  <a:ea typeface="Calibri Light" panose="020F0302020204030204" pitchFamily="34" charset="0"/>
                  <a:cs typeface="Calibri Light" panose="020F0302020204030204" pitchFamily="34" charset="0"/>
                </a:endParaRPr>
              </a:p>
              <a:p>
                <a:r>
                  <a:rPr lang="en-US" sz="2400" b="1" dirty="0">
                    <a:solidFill>
                      <a:schemeClr val="bg2">
                        <a:lumMod val="75000"/>
                      </a:schemeClr>
                    </a:solidFill>
                    <a:latin typeface="Calibri Light" panose="020F0302020204030204" pitchFamily="34" charset="0"/>
                    <a:ea typeface="Calibri Light" panose="020F0302020204030204" pitchFamily="34" charset="0"/>
                    <a:cs typeface="Calibri Light" panose="020F0302020204030204" pitchFamily="34" charset="0"/>
                  </a:rPr>
                  <a:t>RoME</a:t>
                </a:r>
              </a:p>
              <a:p>
                <a:r>
                  <a:rPr lang="en-US" sz="2400" b="1" dirty="0" err="1">
                    <a:solidFill>
                      <a:schemeClr val="bg2">
                        <a:lumMod val="75000"/>
                      </a:schemeClr>
                    </a:solidFill>
                    <a:latin typeface="Calibri Light" panose="020F0302020204030204" pitchFamily="34" charset="0"/>
                    <a:ea typeface="Calibri Light" panose="020F0302020204030204" pitchFamily="34" charset="0"/>
                    <a:cs typeface="Calibri Light" panose="020F0302020204030204" pitchFamily="34" charset="0"/>
                  </a:rPr>
                  <a:t>RoMEBS</a:t>
                </a:r>
                <a:endParaRPr lang="en-US" sz="2400" b="1" dirty="0">
                  <a:solidFill>
                    <a:schemeClr val="bg2">
                      <a:lumMod val="75000"/>
                    </a:schemeClr>
                  </a:solidFill>
                  <a:latin typeface="Calibri Light" panose="020F0302020204030204" pitchFamily="34" charset="0"/>
                  <a:ea typeface="Calibri Light" panose="020F0302020204030204" pitchFamily="34" charset="0"/>
                  <a:cs typeface="Calibri Light" panose="020F0302020204030204" pitchFamily="34" charset="0"/>
                </a:endParaRPr>
              </a:p>
            </p:txBody>
          </p:sp>
        </p:grpSp>
        <p:pic>
          <p:nvPicPr>
            <p:cNvPr id="5" name="Picture 4">
              <a:extLst>
                <a:ext uri="{FF2B5EF4-FFF2-40B4-BE49-F238E27FC236}">
                  <a16:creationId xmlns:a16="http://schemas.microsoft.com/office/drawing/2014/main" id="{589CC879-EEB8-4117-90AE-0AAAEFF3A5AD}"/>
                </a:ext>
              </a:extLst>
            </p:cNvPr>
            <p:cNvPicPr>
              <a:picLocks noChangeAspect="1"/>
            </p:cNvPicPr>
            <p:nvPr/>
          </p:nvPicPr>
          <p:blipFill>
            <a:blip r:embed="rId3"/>
            <a:stretch>
              <a:fillRect/>
            </a:stretch>
          </p:blipFill>
          <p:spPr>
            <a:xfrm>
              <a:off x="4067939" y="938492"/>
              <a:ext cx="1800201" cy="1194364"/>
            </a:xfrm>
            <a:prstGeom prst="rect">
              <a:avLst/>
            </a:prstGeom>
          </p:spPr>
        </p:pic>
        <p:pic>
          <p:nvPicPr>
            <p:cNvPr id="6" name="Picture 5">
              <a:extLst>
                <a:ext uri="{FF2B5EF4-FFF2-40B4-BE49-F238E27FC236}">
                  <a16:creationId xmlns:a16="http://schemas.microsoft.com/office/drawing/2014/main" id="{2A82470C-516A-475C-BB0E-2B67C4231263}"/>
                </a:ext>
              </a:extLst>
            </p:cNvPr>
            <p:cNvPicPr>
              <a:picLocks noChangeAspect="1"/>
            </p:cNvPicPr>
            <p:nvPr/>
          </p:nvPicPr>
          <p:blipFill>
            <a:blip r:embed="rId4"/>
            <a:stretch>
              <a:fillRect/>
            </a:stretch>
          </p:blipFill>
          <p:spPr>
            <a:xfrm>
              <a:off x="885672" y="2450795"/>
              <a:ext cx="2030144" cy="642879"/>
            </a:xfrm>
            <a:prstGeom prst="rect">
              <a:avLst/>
            </a:prstGeom>
          </p:spPr>
        </p:pic>
        <p:pic>
          <p:nvPicPr>
            <p:cNvPr id="10" name="Picture 9">
              <a:extLst>
                <a:ext uri="{FF2B5EF4-FFF2-40B4-BE49-F238E27FC236}">
                  <a16:creationId xmlns:a16="http://schemas.microsoft.com/office/drawing/2014/main" id="{D5100627-A1AE-4314-A774-5805DB8B4CA6}"/>
                </a:ext>
              </a:extLst>
            </p:cNvPr>
            <p:cNvPicPr>
              <a:picLocks noChangeAspect="1"/>
            </p:cNvPicPr>
            <p:nvPr/>
          </p:nvPicPr>
          <p:blipFill>
            <a:blip r:embed="rId5"/>
            <a:stretch>
              <a:fillRect/>
            </a:stretch>
          </p:blipFill>
          <p:spPr>
            <a:xfrm>
              <a:off x="4209272" y="3538336"/>
              <a:ext cx="1514856" cy="682752"/>
            </a:xfrm>
            <a:prstGeom prst="rect">
              <a:avLst/>
            </a:prstGeom>
          </p:spPr>
        </p:pic>
        <p:grpSp>
          <p:nvGrpSpPr>
            <p:cNvPr id="30" name="Group 29">
              <a:extLst>
                <a:ext uri="{FF2B5EF4-FFF2-40B4-BE49-F238E27FC236}">
                  <a16:creationId xmlns:a16="http://schemas.microsoft.com/office/drawing/2014/main" id="{00634F7D-ED7A-4B33-83B6-29D0907F9543}"/>
                </a:ext>
              </a:extLst>
            </p:cNvPr>
            <p:cNvGrpSpPr/>
            <p:nvPr/>
          </p:nvGrpSpPr>
          <p:grpSpPr>
            <a:xfrm>
              <a:off x="6266656" y="3164597"/>
              <a:ext cx="2481808" cy="1704563"/>
              <a:chOff x="3275856" y="1950916"/>
              <a:chExt cx="2481808" cy="1704563"/>
            </a:xfrm>
          </p:grpSpPr>
          <p:sp>
            <p:nvSpPr>
              <p:cNvPr id="31" name="Rectangle: Folded Corner 30">
                <a:extLst>
                  <a:ext uri="{FF2B5EF4-FFF2-40B4-BE49-F238E27FC236}">
                    <a16:creationId xmlns:a16="http://schemas.microsoft.com/office/drawing/2014/main" id="{F371E422-6F5E-46C2-9125-644F8CD1736A}"/>
                  </a:ext>
                </a:extLst>
              </p:cNvPr>
              <p:cNvSpPr/>
              <p:nvPr/>
            </p:nvSpPr>
            <p:spPr>
              <a:xfrm>
                <a:off x="3275856" y="1950916"/>
                <a:ext cx="2430874" cy="1704563"/>
              </a:xfrm>
              <a:prstGeom prst="foldedCorner">
                <a:avLst/>
              </a:prstGeom>
              <a:noFill/>
              <a:ln w="63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l-GR"/>
              </a:p>
            </p:txBody>
          </p:sp>
          <p:sp>
            <p:nvSpPr>
              <p:cNvPr id="32" name="TextBox 31">
                <a:extLst>
                  <a:ext uri="{FF2B5EF4-FFF2-40B4-BE49-F238E27FC236}">
                    <a16:creationId xmlns:a16="http://schemas.microsoft.com/office/drawing/2014/main" id="{C2E0482F-94C1-4E10-9B85-C7C50541A3F9}"/>
                  </a:ext>
                </a:extLst>
              </p:cNvPr>
              <p:cNvSpPr txBox="1"/>
              <p:nvPr/>
            </p:nvSpPr>
            <p:spPr>
              <a:xfrm>
                <a:off x="3326790" y="1999295"/>
                <a:ext cx="2430874" cy="1569660"/>
              </a:xfrm>
              <a:prstGeom prst="rect">
                <a:avLst/>
              </a:prstGeom>
              <a:noFill/>
            </p:spPr>
            <p:txBody>
              <a:bodyPr wrap="square">
                <a:spAutoFit/>
              </a:bodyPr>
              <a:lstStyle/>
              <a:p>
                <a:r>
                  <a:rPr lang="en-US" sz="2400" dirty="0">
                    <a:solidFill>
                      <a:schemeClr val="bg2">
                        <a:lumMod val="75000"/>
                      </a:schemeClr>
                    </a:solidFill>
                    <a:latin typeface="Calibri Light" panose="020F0302020204030204" pitchFamily="34" charset="0"/>
                    <a:ea typeface="Calibri Light" panose="020F0302020204030204" pitchFamily="34" charset="0"/>
                    <a:cs typeface="Calibri Light" panose="020F0302020204030204" pitchFamily="34" charset="0"/>
                  </a:rPr>
                  <a:t>Compatibilities</a:t>
                </a:r>
              </a:p>
              <a:p>
                <a:r>
                  <a:rPr lang="en-US" sz="2400" b="1" dirty="0">
                    <a:solidFill>
                      <a:schemeClr val="bg2">
                        <a:lumMod val="75000"/>
                      </a:schemeClr>
                    </a:solidFill>
                    <a:latin typeface="Calibri Light" panose="020F0302020204030204" pitchFamily="34" charset="0"/>
                    <a:ea typeface="Calibri Light" panose="020F0302020204030204" pitchFamily="34" charset="0"/>
                    <a:cs typeface="Calibri Light" panose="020F0302020204030204" pitchFamily="34" charset="0"/>
                  </a:rPr>
                  <a:t>RCG LP</a:t>
                </a:r>
              </a:p>
              <a:p>
                <a:r>
                  <a:rPr lang="en-US" sz="2400" b="1" dirty="0">
                    <a:solidFill>
                      <a:schemeClr val="bg2">
                        <a:lumMod val="75000"/>
                      </a:schemeClr>
                    </a:solidFill>
                    <a:latin typeface="Calibri Light" panose="020F0302020204030204" pitchFamily="34" charset="0"/>
                    <a:ea typeface="Calibri Light" panose="020F0302020204030204" pitchFamily="34" charset="0"/>
                    <a:cs typeface="Calibri Light" panose="020F0302020204030204" pitchFamily="34" charset="0"/>
                  </a:rPr>
                  <a:t>adopt H10</a:t>
                </a:r>
              </a:p>
              <a:p>
                <a:r>
                  <a:rPr lang="en-US" sz="2400" b="1" dirty="0">
                    <a:solidFill>
                      <a:schemeClr val="bg2">
                        <a:lumMod val="75000"/>
                      </a:schemeClr>
                    </a:solidFill>
                    <a:latin typeface="Calibri Light" panose="020F0302020204030204" pitchFamily="34" charset="0"/>
                    <a:ea typeface="Calibri Light" panose="020F0302020204030204" pitchFamily="34" charset="0"/>
                    <a:cs typeface="Calibri Light" panose="020F0302020204030204" pitchFamily="34" charset="0"/>
                  </a:rPr>
                  <a:t>CL, CE </a:t>
                </a:r>
              </a:p>
            </p:txBody>
          </p:sp>
        </p:grpSp>
      </p:grpSp>
      <p:sp>
        <p:nvSpPr>
          <p:cNvPr id="40" name="TextBox 39">
            <a:extLst>
              <a:ext uri="{FF2B5EF4-FFF2-40B4-BE49-F238E27FC236}">
                <a16:creationId xmlns:a16="http://schemas.microsoft.com/office/drawing/2014/main" id="{206F7B54-B4BA-4879-8191-75938341A60B}"/>
              </a:ext>
            </a:extLst>
          </p:cNvPr>
          <p:cNvSpPr txBox="1"/>
          <p:nvPr/>
        </p:nvSpPr>
        <p:spPr>
          <a:xfrm>
            <a:off x="4572001" y="4653136"/>
            <a:ext cx="1152127" cy="461665"/>
          </a:xfrm>
          <a:prstGeom prst="rect">
            <a:avLst/>
          </a:prstGeom>
          <a:noFill/>
        </p:spPr>
        <p:txBody>
          <a:bodyPr wrap="square">
            <a:spAutoFit/>
          </a:bodyPr>
          <a:lstStyle/>
          <a:p>
            <a:r>
              <a:rPr lang="en-US" sz="2400" b="1" dirty="0">
                <a:solidFill>
                  <a:schemeClr val="accent6">
                    <a:lumMod val="75000"/>
                  </a:schemeClr>
                </a:solidFill>
                <a:latin typeface="Cascadia Code" panose="020B0609020000020004" pitchFamily="49" charset="0"/>
                <a:ea typeface="Cascadia Code" panose="020B0609020000020004" pitchFamily="49" charset="0"/>
                <a:cs typeface="Cascadia Code" panose="020B0609020000020004" pitchFamily="49" charset="0"/>
              </a:rPr>
              <a:t>RDBES</a:t>
            </a:r>
          </a:p>
        </p:txBody>
      </p:sp>
      <p:sp>
        <p:nvSpPr>
          <p:cNvPr id="2" name="Arrow: Left-Right 1">
            <a:extLst>
              <a:ext uri="{FF2B5EF4-FFF2-40B4-BE49-F238E27FC236}">
                <a16:creationId xmlns:a16="http://schemas.microsoft.com/office/drawing/2014/main" id="{679CE5FC-0EEF-4735-B9AF-F8E263E561AF}"/>
              </a:ext>
            </a:extLst>
          </p:cNvPr>
          <p:cNvSpPr>
            <a:spLocks/>
          </p:cNvSpPr>
          <p:nvPr/>
        </p:nvSpPr>
        <p:spPr>
          <a:xfrm>
            <a:off x="3203851" y="2694411"/>
            <a:ext cx="816482" cy="230533"/>
          </a:xfrm>
          <a:prstGeom prst="lef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17" name="Arrow: Left-Right 16">
            <a:extLst>
              <a:ext uri="{FF2B5EF4-FFF2-40B4-BE49-F238E27FC236}">
                <a16:creationId xmlns:a16="http://schemas.microsoft.com/office/drawing/2014/main" id="{9D95705F-5D99-42CA-A18F-2BAF27757564}"/>
              </a:ext>
            </a:extLst>
          </p:cNvPr>
          <p:cNvSpPr>
            <a:spLocks/>
          </p:cNvSpPr>
          <p:nvPr/>
        </p:nvSpPr>
        <p:spPr>
          <a:xfrm>
            <a:off x="3203848" y="3558507"/>
            <a:ext cx="816482" cy="230533"/>
          </a:xfrm>
          <a:prstGeom prst="lef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Tree>
    <p:extLst>
      <p:ext uri="{BB962C8B-B14F-4D97-AF65-F5344CB8AC3E}">
        <p14:creationId xmlns:p14="http://schemas.microsoft.com/office/powerpoint/2010/main" val="412072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400110"/>
          </a:xfrm>
          <a:prstGeom prst="rect">
            <a:avLst/>
          </a:prstGeom>
          <a:solidFill>
            <a:schemeClr val="bg2">
              <a:lumMod val="75000"/>
            </a:schemeClr>
          </a:solidFill>
          <a:ln w="635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FFFFFF"/>
                </a:solidFill>
                <a:effectLst/>
                <a:uLnTx/>
                <a:uFillTx/>
                <a:latin typeface="Calibri Light" pitchFamily="34" charset="0"/>
                <a:cs typeface="Calibri Light" pitchFamily="34" charset="0"/>
                <a:sym typeface="Arial"/>
              </a:rPr>
              <a:t>RDBFIS: populate the </a:t>
            </a:r>
            <a:r>
              <a:rPr lang="en-US" sz="2000" b="1" dirty="0">
                <a:solidFill>
                  <a:srgbClr val="FFFFFF"/>
                </a:solidFill>
                <a:latin typeface="Calibri Light" pitchFamily="34" charset="0"/>
                <a:cs typeface="Calibri Light" pitchFamily="34" charset="0"/>
              </a:rPr>
              <a:t>system with data - </a:t>
            </a:r>
            <a:r>
              <a:rPr kumimoji="0" lang="en-US" sz="2000" b="1" i="0" u="none" strike="noStrike" kern="0" cap="none" spc="0" normalizeH="0" baseline="0" noProof="0" dirty="0">
                <a:ln>
                  <a:noFill/>
                </a:ln>
                <a:solidFill>
                  <a:srgbClr val="FFFFFF"/>
                </a:solidFill>
                <a:effectLst/>
                <a:uLnTx/>
                <a:uFillTx/>
                <a:latin typeface="Calibri Light" pitchFamily="34" charset="0"/>
                <a:cs typeface="Calibri Light" pitchFamily="34" charset="0"/>
                <a:sym typeface="Arial"/>
              </a:rPr>
              <a:t>steps for </a:t>
            </a:r>
            <a:r>
              <a:rPr lang="en-US" sz="2000" b="1" dirty="0">
                <a:solidFill>
                  <a:srgbClr val="FFFFFF"/>
                </a:solidFill>
                <a:latin typeface="Calibri Light" pitchFamily="34" charset="0"/>
                <a:cs typeface="Calibri Light" pitchFamily="34" charset="0"/>
              </a:rPr>
              <a:t>u</a:t>
            </a:r>
            <a:r>
              <a:rPr kumimoji="0" lang="en-US" sz="2000" b="1" i="0" u="none" strike="noStrike" kern="0" cap="none" spc="0" normalizeH="0" baseline="0" noProof="0" dirty="0" err="1">
                <a:ln>
                  <a:noFill/>
                </a:ln>
                <a:solidFill>
                  <a:srgbClr val="FFFFFF"/>
                </a:solidFill>
                <a:effectLst/>
                <a:uLnTx/>
                <a:uFillTx/>
                <a:latin typeface="Calibri Light" pitchFamily="34" charset="0"/>
                <a:cs typeface="Calibri Light" pitchFamily="34" charset="0"/>
                <a:sym typeface="Arial"/>
              </a:rPr>
              <a:t>ploading</a:t>
            </a:r>
            <a:r>
              <a:rPr kumimoji="0" lang="en-US" sz="2000" b="1" i="0" u="none" strike="noStrike" kern="0" cap="none" spc="0" normalizeH="0" baseline="0" noProof="0" dirty="0">
                <a:ln>
                  <a:noFill/>
                </a:ln>
                <a:solidFill>
                  <a:srgbClr val="FFFFFF"/>
                </a:solidFill>
                <a:effectLst/>
                <a:uLnTx/>
                <a:uFillTx/>
                <a:latin typeface="Calibri Light" pitchFamily="34" charset="0"/>
                <a:cs typeface="Calibri Light" pitchFamily="34" charset="0"/>
                <a:sym typeface="Arial"/>
              </a:rPr>
              <a:t> data  </a:t>
            </a:r>
            <a:endParaRPr kumimoji="0" lang="en-GB" sz="2000" b="1" i="0" u="none" strike="noStrike" kern="0" cap="none" spc="0" normalizeH="0" baseline="0" noProof="0" dirty="0">
              <a:ln>
                <a:noFill/>
              </a:ln>
              <a:solidFill>
                <a:srgbClr val="FFFFFF"/>
              </a:solidFill>
              <a:effectLst/>
              <a:uLnTx/>
              <a:uFillTx/>
              <a:latin typeface="Calibri Light" pitchFamily="34" charset="0"/>
              <a:cs typeface="Calibri Light" pitchFamily="34" charset="0"/>
              <a:sym typeface="Arial"/>
            </a:endParaRPr>
          </a:p>
        </p:txBody>
      </p:sp>
      <p:sp>
        <p:nvSpPr>
          <p:cNvPr id="20" name="TextBox 19">
            <a:extLst>
              <a:ext uri="{FF2B5EF4-FFF2-40B4-BE49-F238E27FC236}">
                <a16:creationId xmlns:a16="http://schemas.microsoft.com/office/drawing/2014/main" id="{F32AF4F4-4CEA-405F-BD21-8D0D250058D2}"/>
              </a:ext>
            </a:extLst>
          </p:cNvPr>
          <p:cNvSpPr txBox="1"/>
          <p:nvPr/>
        </p:nvSpPr>
        <p:spPr>
          <a:xfrm>
            <a:off x="2123728" y="2242538"/>
            <a:ext cx="5688632" cy="461665"/>
          </a:xfrm>
          <a:prstGeom prst="rect">
            <a:avLst/>
          </a:prstGeom>
          <a:noFill/>
        </p:spPr>
        <p:txBody>
          <a:bodyPr wrap="square">
            <a:spAutoFit/>
          </a:bodyPr>
          <a:lstStyle/>
          <a:p>
            <a:r>
              <a:rPr lang="en-US" sz="2400" b="1" dirty="0">
                <a:solidFill>
                  <a:schemeClr val="bg2">
                    <a:lumMod val="75000"/>
                  </a:schemeClr>
                </a:solidFill>
                <a:latin typeface="Calibri Light" panose="020F0302020204030204" pitchFamily="34" charset="0"/>
                <a:ea typeface="Calibri Light" panose="020F0302020204030204" pitchFamily="34" charset="0"/>
                <a:cs typeface="Calibri Light" panose="020F0302020204030204" pitchFamily="34" charset="0"/>
              </a:rPr>
              <a:t>Step 1. Syntax check (validation scheme)</a:t>
            </a:r>
          </a:p>
        </p:txBody>
      </p:sp>
      <p:sp>
        <p:nvSpPr>
          <p:cNvPr id="23" name="TextBox 22">
            <a:extLst>
              <a:ext uri="{FF2B5EF4-FFF2-40B4-BE49-F238E27FC236}">
                <a16:creationId xmlns:a16="http://schemas.microsoft.com/office/drawing/2014/main" id="{2802E49F-38E0-459E-AFCE-C99B1D360612}"/>
              </a:ext>
            </a:extLst>
          </p:cNvPr>
          <p:cNvSpPr txBox="1"/>
          <p:nvPr/>
        </p:nvSpPr>
        <p:spPr>
          <a:xfrm>
            <a:off x="2123728" y="3039343"/>
            <a:ext cx="6408712" cy="461665"/>
          </a:xfrm>
          <a:prstGeom prst="rect">
            <a:avLst/>
          </a:prstGeom>
          <a:noFill/>
        </p:spPr>
        <p:txBody>
          <a:bodyPr wrap="square">
            <a:spAutoFit/>
          </a:bodyPr>
          <a:lstStyle/>
          <a:p>
            <a:r>
              <a:rPr lang="en-US" sz="2400" b="1" dirty="0">
                <a:solidFill>
                  <a:schemeClr val="bg2">
                    <a:lumMod val="75000"/>
                  </a:schemeClr>
                </a:solidFill>
                <a:latin typeface="Calibri Light" panose="020F0302020204030204" pitchFamily="34" charset="0"/>
                <a:ea typeface="Calibri Light" panose="020F0302020204030204" pitchFamily="34" charset="0"/>
                <a:cs typeface="Calibri Light" panose="020F0302020204030204" pitchFamily="34" charset="0"/>
              </a:rPr>
              <a:t>Step 2. Consistency check (quality control routines)</a:t>
            </a:r>
          </a:p>
        </p:txBody>
      </p:sp>
      <p:sp>
        <p:nvSpPr>
          <p:cNvPr id="24" name="TextBox 23">
            <a:extLst>
              <a:ext uri="{FF2B5EF4-FFF2-40B4-BE49-F238E27FC236}">
                <a16:creationId xmlns:a16="http://schemas.microsoft.com/office/drawing/2014/main" id="{72EB3F74-7F0B-46F8-8874-A042347912B3}"/>
              </a:ext>
            </a:extLst>
          </p:cNvPr>
          <p:cNvSpPr txBox="1"/>
          <p:nvPr/>
        </p:nvSpPr>
        <p:spPr>
          <a:xfrm>
            <a:off x="2123728" y="3831431"/>
            <a:ext cx="5688632" cy="461665"/>
          </a:xfrm>
          <a:prstGeom prst="rect">
            <a:avLst/>
          </a:prstGeom>
          <a:noFill/>
        </p:spPr>
        <p:txBody>
          <a:bodyPr wrap="square">
            <a:spAutoFit/>
          </a:bodyPr>
          <a:lstStyle/>
          <a:p>
            <a:r>
              <a:rPr lang="en-US" sz="2400" b="1" dirty="0">
                <a:solidFill>
                  <a:schemeClr val="bg2">
                    <a:lumMod val="75000"/>
                  </a:schemeClr>
                </a:solidFill>
                <a:latin typeface="Calibri Light" panose="020F0302020204030204" pitchFamily="34" charset="0"/>
                <a:ea typeface="Calibri Light" panose="020F0302020204030204" pitchFamily="34" charset="0"/>
                <a:cs typeface="Calibri Light" panose="020F0302020204030204" pitchFamily="34" charset="0"/>
              </a:rPr>
              <a:t>Step 3. Uploading (update RDBFIS)</a:t>
            </a:r>
          </a:p>
        </p:txBody>
      </p:sp>
      <p:grpSp>
        <p:nvGrpSpPr>
          <p:cNvPr id="7" name="Group 6">
            <a:extLst>
              <a:ext uri="{FF2B5EF4-FFF2-40B4-BE49-F238E27FC236}">
                <a16:creationId xmlns:a16="http://schemas.microsoft.com/office/drawing/2014/main" id="{1F46872A-07DC-458E-8FCE-2F6E9A8FBE03}"/>
              </a:ext>
            </a:extLst>
          </p:cNvPr>
          <p:cNvGrpSpPr/>
          <p:nvPr/>
        </p:nvGrpSpPr>
        <p:grpSpPr>
          <a:xfrm>
            <a:off x="251520" y="2996952"/>
            <a:ext cx="1008112" cy="580781"/>
            <a:chOff x="755576" y="1984123"/>
            <a:chExt cx="1008112" cy="580781"/>
          </a:xfrm>
        </p:grpSpPr>
        <p:sp>
          <p:nvSpPr>
            <p:cNvPr id="19" name="TextBox 18">
              <a:extLst>
                <a:ext uri="{FF2B5EF4-FFF2-40B4-BE49-F238E27FC236}">
                  <a16:creationId xmlns:a16="http://schemas.microsoft.com/office/drawing/2014/main" id="{704454AE-A02B-4C62-B0FF-AFDD720A2342}"/>
                </a:ext>
              </a:extLst>
            </p:cNvPr>
            <p:cNvSpPr txBox="1"/>
            <p:nvPr/>
          </p:nvSpPr>
          <p:spPr>
            <a:xfrm>
              <a:off x="899592" y="1988840"/>
              <a:ext cx="720080" cy="461665"/>
            </a:xfrm>
            <a:prstGeom prst="rect">
              <a:avLst/>
            </a:prstGeom>
            <a:noFill/>
          </p:spPr>
          <p:txBody>
            <a:bodyPr wrap="square">
              <a:spAutoFit/>
            </a:bodyPr>
            <a:lstStyle/>
            <a:p>
              <a:r>
                <a:rPr lang="en-US" sz="2400" b="1" dirty="0">
                  <a:solidFill>
                    <a:schemeClr val="bg2">
                      <a:lumMod val="75000"/>
                    </a:schemeClr>
                  </a:solidFill>
                  <a:latin typeface="Calibri Light" panose="020F0302020204030204" pitchFamily="34" charset="0"/>
                  <a:ea typeface="Calibri Light" panose="020F0302020204030204" pitchFamily="34" charset="0"/>
                  <a:cs typeface="Calibri Light" panose="020F0302020204030204" pitchFamily="34" charset="0"/>
                </a:rPr>
                <a:t>.csv</a:t>
              </a:r>
            </a:p>
          </p:txBody>
        </p:sp>
        <p:sp>
          <p:nvSpPr>
            <p:cNvPr id="25" name="Rectangle: Folded Corner 24">
              <a:extLst>
                <a:ext uri="{FF2B5EF4-FFF2-40B4-BE49-F238E27FC236}">
                  <a16:creationId xmlns:a16="http://schemas.microsoft.com/office/drawing/2014/main" id="{5FCA8FB2-FA57-4D50-AB86-C74F855FF56D}"/>
                </a:ext>
              </a:extLst>
            </p:cNvPr>
            <p:cNvSpPr/>
            <p:nvPr/>
          </p:nvSpPr>
          <p:spPr>
            <a:xfrm>
              <a:off x="755576" y="1984123"/>
              <a:ext cx="1008112" cy="580781"/>
            </a:xfrm>
            <a:prstGeom prst="foldedCorner">
              <a:avLst/>
            </a:prstGeom>
            <a:noFill/>
            <a:ln w="63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l-GR"/>
            </a:p>
          </p:txBody>
        </p:sp>
      </p:grpSp>
      <p:sp>
        <p:nvSpPr>
          <p:cNvPr id="9" name="Arrow: Right 8">
            <a:extLst>
              <a:ext uri="{FF2B5EF4-FFF2-40B4-BE49-F238E27FC236}">
                <a16:creationId xmlns:a16="http://schemas.microsoft.com/office/drawing/2014/main" id="{B54D5C16-D150-4AF1-B2F5-08D5ABA1990B}"/>
              </a:ext>
            </a:extLst>
          </p:cNvPr>
          <p:cNvSpPr/>
          <p:nvPr/>
        </p:nvSpPr>
        <p:spPr>
          <a:xfrm>
            <a:off x="1403648" y="3182179"/>
            <a:ext cx="432048" cy="175992"/>
          </a:xfrm>
          <a:prstGeom prst="rightArrow">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dirty="0"/>
          </a:p>
        </p:txBody>
      </p:sp>
      <p:sp>
        <p:nvSpPr>
          <p:cNvPr id="13" name="Rectangle: Rounded Corners 12">
            <a:extLst>
              <a:ext uri="{FF2B5EF4-FFF2-40B4-BE49-F238E27FC236}">
                <a16:creationId xmlns:a16="http://schemas.microsoft.com/office/drawing/2014/main" id="{D3E62CB2-6198-429B-B059-030224FA5200}"/>
              </a:ext>
            </a:extLst>
          </p:cNvPr>
          <p:cNvSpPr/>
          <p:nvPr/>
        </p:nvSpPr>
        <p:spPr>
          <a:xfrm>
            <a:off x="1979712" y="1556792"/>
            <a:ext cx="6552728" cy="3384376"/>
          </a:xfrm>
          <a:prstGeom prst="round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l-GR"/>
          </a:p>
        </p:txBody>
      </p:sp>
      <p:sp>
        <p:nvSpPr>
          <p:cNvPr id="33" name="TextBox 32">
            <a:extLst>
              <a:ext uri="{FF2B5EF4-FFF2-40B4-BE49-F238E27FC236}">
                <a16:creationId xmlns:a16="http://schemas.microsoft.com/office/drawing/2014/main" id="{720C3F49-01E7-4304-AC36-CE2D0BC3449F}"/>
              </a:ext>
            </a:extLst>
          </p:cNvPr>
          <p:cNvSpPr txBox="1"/>
          <p:nvPr/>
        </p:nvSpPr>
        <p:spPr>
          <a:xfrm>
            <a:off x="4211960" y="1196752"/>
            <a:ext cx="1008112" cy="400110"/>
          </a:xfrm>
          <a:prstGeom prst="rect">
            <a:avLst/>
          </a:prstGeom>
          <a:noFill/>
        </p:spPr>
        <p:txBody>
          <a:bodyPr wrap="square">
            <a:spAutoFit/>
          </a:bodyPr>
          <a:lstStyle/>
          <a:p>
            <a:r>
              <a:rPr kumimoji="0" lang="en-US" sz="2000" b="1" i="0" u="none" strike="noStrike" kern="0" cap="none" spc="0" normalizeH="0" baseline="0" noProof="0" dirty="0">
                <a:ln>
                  <a:noFill/>
                </a:ln>
                <a:solidFill>
                  <a:schemeClr val="bg2">
                    <a:lumMod val="75000"/>
                  </a:schemeClr>
                </a:solidFill>
                <a:effectLst/>
                <a:uLnTx/>
                <a:uFillTx/>
                <a:latin typeface="Calibri" panose="020F0502020204030204" pitchFamily="34" charset="0"/>
                <a:ea typeface="Calibri" panose="020F0502020204030204" pitchFamily="34" charset="0"/>
                <a:cs typeface="Calibri" panose="020F0502020204030204" pitchFamily="34" charset="0"/>
                <a:sym typeface="Arial"/>
              </a:rPr>
              <a:t>RDBFIS</a:t>
            </a:r>
            <a:endParaRPr lang="el-GR" sz="2000" dirty="0">
              <a:solidFill>
                <a:schemeClr val="bg2">
                  <a:lumMod val="75000"/>
                </a:schemeClr>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2627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400110"/>
          </a:xfrm>
          <a:prstGeom prst="rect">
            <a:avLst/>
          </a:prstGeom>
          <a:solidFill>
            <a:schemeClr val="bg2">
              <a:lumMod val="75000"/>
            </a:schemeClr>
          </a:solidFill>
          <a:ln w="635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FFFFFF"/>
                </a:solidFill>
                <a:effectLst/>
                <a:uLnTx/>
                <a:uFillTx/>
                <a:latin typeface="Calibri Light" pitchFamily="34" charset="0"/>
                <a:cs typeface="Calibri Light" pitchFamily="34" charset="0"/>
                <a:sym typeface="Arial"/>
              </a:rPr>
              <a:t>RDBFIS</a:t>
            </a:r>
            <a:r>
              <a:rPr lang="en-US" sz="2000" b="1" dirty="0">
                <a:solidFill>
                  <a:srgbClr val="FFFFFF"/>
                </a:solidFill>
                <a:latin typeface="Calibri Light" pitchFamily="34" charset="0"/>
                <a:cs typeface="Calibri Light" pitchFamily="34" charset="0"/>
              </a:rPr>
              <a:t> activities</a:t>
            </a:r>
            <a:r>
              <a:rPr kumimoji="0" lang="en-US" sz="2000" b="1" i="0" u="none" strike="noStrike" kern="0" cap="none" spc="0" normalizeH="0" baseline="0" noProof="0" dirty="0">
                <a:ln>
                  <a:noFill/>
                </a:ln>
                <a:solidFill>
                  <a:srgbClr val="FFFFFF"/>
                </a:solidFill>
                <a:effectLst/>
                <a:uLnTx/>
                <a:uFillTx/>
                <a:latin typeface="Calibri Light" pitchFamily="34" charset="0"/>
                <a:cs typeface="Calibri Light" pitchFamily="34" charset="0"/>
                <a:sym typeface="Arial"/>
              </a:rPr>
              <a:t> </a:t>
            </a:r>
            <a:endParaRPr kumimoji="0" lang="en-GB" sz="2000" b="1" i="0" u="none" strike="noStrike" kern="0" cap="none" spc="0" normalizeH="0" baseline="0" noProof="0" dirty="0">
              <a:ln>
                <a:noFill/>
              </a:ln>
              <a:solidFill>
                <a:srgbClr val="FFFFFF"/>
              </a:solidFill>
              <a:effectLst/>
              <a:uLnTx/>
              <a:uFillTx/>
              <a:latin typeface="Calibri Light" pitchFamily="34" charset="0"/>
              <a:cs typeface="Calibri Light" pitchFamily="34" charset="0"/>
              <a:sym typeface="Arial"/>
            </a:endParaRPr>
          </a:p>
        </p:txBody>
      </p:sp>
      <p:pic>
        <p:nvPicPr>
          <p:cNvPr id="3" name="Picture 2">
            <a:extLst>
              <a:ext uri="{FF2B5EF4-FFF2-40B4-BE49-F238E27FC236}">
                <a16:creationId xmlns:a16="http://schemas.microsoft.com/office/drawing/2014/main" id="{66378C3B-4F7F-4FE4-921A-216721825E9D}"/>
              </a:ext>
            </a:extLst>
          </p:cNvPr>
          <p:cNvPicPr>
            <a:picLocks noChangeAspect="1"/>
          </p:cNvPicPr>
          <p:nvPr/>
        </p:nvPicPr>
        <p:blipFill>
          <a:blip r:embed="rId3"/>
          <a:stretch>
            <a:fillRect/>
          </a:stretch>
        </p:blipFill>
        <p:spPr>
          <a:xfrm>
            <a:off x="481958" y="2276872"/>
            <a:ext cx="1785363" cy="782159"/>
          </a:xfrm>
          <a:prstGeom prst="rect">
            <a:avLst/>
          </a:prstGeom>
        </p:spPr>
      </p:pic>
      <p:sp>
        <p:nvSpPr>
          <p:cNvPr id="15" name="TextBox 14">
            <a:extLst>
              <a:ext uri="{FF2B5EF4-FFF2-40B4-BE49-F238E27FC236}">
                <a16:creationId xmlns:a16="http://schemas.microsoft.com/office/drawing/2014/main" id="{B8A660B3-51BF-44B4-980A-61F6CD342847}"/>
              </a:ext>
            </a:extLst>
          </p:cNvPr>
          <p:cNvSpPr txBox="1"/>
          <p:nvPr/>
        </p:nvSpPr>
        <p:spPr>
          <a:xfrm>
            <a:off x="539552" y="980728"/>
            <a:ext cx="1670176" cy="1015663"/>
          </a:xfrm>
          <a:prstGeom prst="rect">
            <a:avLst/>
          </a:prstGeom>
          <a:noFill/>
        </p:spPr>
        <p:txBody>
          <a:bodyPr wrap="square">
            <a:spAutoFit/>
          </a:bodyPr>
          <a:lstStyle/>
          <a:p>
            <a:pPr algn="ctr"/>
            <a:r>
              <a:rPr kumimoji="0" lang="en-US" sz="2000" b="1" u="none" strike="noStrike" kern="0" cap="none" spc="0" normalizeH="0" baseline="0" noProof="0" dirty="0">
                <a:ln>
                  <a:noFill/>
                </a:ln>
                <a:solidFill>
                  <a:schemeClr val="bg2">
                    <a:lumMod val="75000"/>
                  </a:schemeClr>
                </a:solidFill>
                <a:effectLst/>
                <a:uLnTx/>
                <a:uFillTx/>
                <a:latin typeface="Calibri Light" pitchFamily="34" charset="0"/>
                <a:cs typeface="Calibri Light" pitchFamily="34" charset="0"/>
                <a:sym typeface="Arial"/>
              </a:rPr>
              <a:t>populate </a:t>
            </a:r>
          </a:p>
          <a:p>
            <a:pPr algn="ctr"/>
            <a:r>
              <a:rPr kumimoji="0" lang="en-US" sz="2000" b="1" u="none" strike="noStrike" kern="0" cap="none" spc="0" normalizeH="0" baseline="0" noProof="0" dirty="0">
                <a:ln>
                  <a:noFill/>
                </a:ln>
                <a:solidFill>
                  <a:schemeClr val="bg2">
                    <a:lumMod val="75000"/>
                  </a:schemeClr>
                </a:solidFill>
                <a:effectLst/>
                <a:uLnTx/>
                <a:uFillTx/>
                <a:latin typeface="Calibri Light" pitchFamily="34" charset="0"/>
                <a:cs typeface="Calibri Light" pitchFamily="34" charset="0"/>
                <a:sym typeface="Arial"/>
              </a:rPr>
              <a:t>the system with data</a:t>
            </a:r>
            <a:endParaRPr lang="el-GR" sz="2000" dirty="0">
              <a:solidFill>
                <a:schemeClr val="bg2">
                  <a:lumMod val="75000"/>
                </a:schemeClr>
              </a:solidFill>
            </a:endParaRPr>
          </a:p>
        </p:txBody>
      </p:sp>
      <p:sp>
        <p:nvSpPr>
          <p:cNvPr id="26" name="TextBox 25">
            <a:extLst>
              <a:ext uri="{FF2B5EF4-FFF2-40B4-BE49-F238E27FC236}">
                <a16:creationId xmlns:a16="http://schemas.microsoft.com/office/drawing/2014/main" id="{C84A0FA5-BA7E-4F57-BE5E-F944221EF499}"/>
              </a:ext>
            </a:extLst>
          </p:cNvPr>
          <p:cNvSpPr txBox="1"/>
          <p:nvPr/>
        </p:nvSpPr>
        <p:spPr>
          <a:xfrm>
            <a:off x="481958" y="3573016"/>
            <a:ext cx="1907704" cy="954107"/>
          </a:xfrm>
          <a:prstGeom prst="rect">
            <a:avLst/>
          </a:prstGeom>
          <a:noFill/>
        </p:spPr>
        <p:txBody>
          <a:bodyPr wrap="square">
            <a:spAutoFit/>
          </a:bodyPr>
          <a:lstStyle>
            <a:defPPr marR="0" lvl="0" algn="l" rtl="0">
              <a:lnSpc>
                <a:spcPct val="100000"/>
              </a:lnSpc>
              <a:spcBef>
                <a:spcPts val="0"/>
              </a:spcBef>
              <a:spcAft>
                <a:spcPts val="0"/>
              </a:spcAft>
            </a:defPPr>
            <a:lvl1pPr algn="ctr">
              <a:defRPr kumimoji="0" sz="2000" b="1" kern="0" spc="0" normalizeH="0" baseline="0">
                <a:ln>
                  <a:noFill/>
                </a:ln>
                <a:solidFill>
                  <a:schemeClr val="bg2">
                    <a:lumMod val="75000"/>
                  </a:schemeClr>
                </a:solidFill>
                <a:effectLst/>
                <a:uLnTx/>
                <a:uFillTx/>
                <a:latin typeface="Calibri Light" pitchFamily="34" charset="0"/>
                <a:cs typeface="Calibri Light" pitchFamily="34" charset="0"/>
              </a:defRPr>
            </a:lvl1pPr>
          </a:lstStyle>
          <a:p>
            <a:r>
              <a:rPr lang="en-US" dirty="0"/>
              <a:t>FDI - A space-time tool to estimate spatial effort, weight and value of landings for SSF </a:t>
            </a:r>
          </a:p>
        </p:txBody>
      </p:sp>
      <p:sp>
        <p:nvSpPr>
          <p:cNvPr id="27" name="TextBox 26">
            <a:extLst>
              <a:ext uri="{FF2B5EF4-FFF2-40B4-BE49-F238E27FC236}">
                <a16:creationId xmlns:a16="http://schemas.microsoft.com/office/drawing/2014/main" id="{F492271B-42C7-4AA4-B6D4-893E723642D4}"/>
              </a:ext>
            </a:extLst>
          </p:cNvPr>
          <p:cNvSpPr txBox="1"/>
          <p:nvPr/>
        </p:nvSpPr>
        <p:spPr>
          <a:xfrm>
            <a:off x="2703147" y="750184"/>
            <a:ext cx="1819313" cy="2246769"/>
          </a:xfrm>
          <a:prstGeom prst="rect">
            <a:avLst/>
          </a:prstGeom>
          <a:noFill/>
        </p:spPr>
        <p:txBody>
          <a:bodyPr wrap="square">
            <a:spAutoFit/>
          </a:bodyPr>
          <a:lstStyle>
            <a:defPPr marR="0" lvl="0" algn="l" rtl="0">
              <a:lnSpc>
                <a:spcPct val="100000"/>
              </a:lnSpc>
              <a:spcBef>
                <a:spcPts val="0"/>
              </a:spcBef>
              <a:spcAft>
                <a:spcPts val="0"/>
              </a:spcAft>
            </a:defPPr>
            <a:lvl1pPr algn="ctr">
              <a:defRPr kumimoji="0" sz="2000" b="1" kern="0" spc="0" normalizeH="0" baseline="0">
                <a:ln>
                  <a:noFill/>
                </a:ln>
                <a:solidFill>
                  <a:schemeClr val="bg2">
                    <a:lumMod val="75000"/>
                  </a:schemeClr>
                </a:solidFill>
                <a:effectLst/>
                <a:uLnTx/>
                <a:uFillTx/>
                <a:latin typeface="Calibri Light" pitchFamily="34" charset="0"/>
                <a:cs typeface="Calibri Light" pitchFamily="34" charset="0"/>
              </a:defRPr>
            </a:lvl1pPr>
          </a:lstStyle>
          <a:p>
            <a:r>
              <a:rPr lang="en-US" dirty="0"/>
              <a:t>Fleet Analysis:</a:t>
            </a:r>
          </a:p>
          <a:p>
            <a:r>
              <a:rPr lang="en-US" dirty="0">
                <a:sym typeface="Symbol"/>
              </a:rPr>
              <a:t>an open access dynamic tool to illustrate the evolution of the fleet dynamics in Europe; </a:t>
            </a:r>
          </a:p>
        </p:txBody>
      </p:sp>
      <p:sp>
        <p:nvSpPr>
          <p:cNvPr id="28" name="TextBox 27">
            <a:extLst>
              <a:ext uri="{FF2B5EF4-FFF2-40B4-BE49-F238E27FC236}">
                <a16:creationId xmlns:a16="http://schemas.microsoft.com/office/drawing/2014/main" id="{D001BED4-A92A-40FA-BC2D-B312C79FC9DA}"/>
              </a:ext>
            </a:extLst>
          </p:cNvPr>
          <p:cNvSpPr txBox="1"/>
          <p:nvPr/>
        </p:nvSpPr>
        <p:spPr>
          <a:xfrm>
            <a:off x="2592025" y="3573016"/>
            <a:ext cx="2041556" cy="1938992"/>
          </a:xfrm>
          <a:prstGeom prst="rect">
            <a:avLst/>
          </a:prstGeom>
          <a:noFill/>
        </p:spPr>
        <p:txBody>
          <a:bodyPr wrap="square">
            <a:spAutoFit/>
          </a:bodyPr>
          <a:lstStyle>
            <a:defPPr marR="0" lvl="0" algn="l" rtl="0">
              <a:lnSpc>
                <a:spcPct val="100000"/>
              </a:lnSpc>
              <a:spcBef>
                <a:spcPts val="0"/>
              </a:spcBef>
              <a:spcAft>
                <a:spcPts val="0"/>
              </a:spcAft>
            </a:defPPr>
            <a:lvl1pPr algn="ctr">
              <a:defRPr kumimoji="0" sz="2000" b="1" kern="0" spc="0" normalizeH="0" baseline="0">
                <a:ln>
                  <a:noFill/>
                </a:ln>
                <a:solidFill>
                  <a:schemeClr val="bg2">
                    <a:lumMod val="75000"/>
                  </a:schemeClr>
                </a:solidFill>
                <a:effectLst/>
                <a:uLnTx/>
                <a:uFillTx/>
                <a:latin typeface="Calibri Light" pitchFamily="34" charset="0"/>
                <a:cs typeface="Calibri Light" pitchFamily="34" charset="0"/>
              </a:defRPr>
            </a:lvl1pPr>
          </a:lstStyle>
          <a:p>
            <a:r>
              <a:rPr lang="en-US" dirty="0"/>
              <a:t>FDI - quality checks on FDI spatial data (Table H &amp; Table I)</a:t>
            </a:r>
          </a:p>
          <a:p>
            <a:r>
              <a:rPr lang="en-US" dirty="0"/>
              <a:t>Maurizio, Maciej, </a:t>
            </a:r>
            <a:r>
              <a:rPr lang="en-US" dirty="0" err="1"/>
              <a:t>Maksims</a:t>
            </a:r>
            <a:r>
              <a:rPr lang="en-US" dirty="0"/>
              <a:t> </a:t>
            </a:r>
          </a:p>
        </p:txBody>
      </p:sp>
      <p:sp>
        <p:nvSpPr>
          <p:cNvPr id="29" name="TextBox 28">
            <a:extLst>
              <a:ext uri="{FF2B5EF4-FFF2-40B4-BE49-F238E27FC236}">
                <a16:creationId xmlns:a16="http://schemas.microsoft.com/office/drawing/2014/main" id="{FBAE5CC5-D49D-41C9-98F5-C6CFD01FEBD1}"/>
              </a:ext>
            </a:extLst>
          </p:cNvPr>
          <p:cNvSpPr txBox="1"/>
          <p:nvPr/>
        </p:nvSpPr>
        <p:spPr>
          <a:xfrm>
            <a:off x="5364088" y="980728"/>
            <a:ext cx="1695956" cy="1631216"/>
          </a:xfrm>
          <a:prstGeom prst="rect">
            <a:avLst/>
          </a:prstGeom>
          <a:noFill/>
        </p:spPr>
        <p:txBody>
          <a:bodyPr wrap="square">
            <a:spAutoFit/>
          </a:bodyPr>
          <a:lstStyle>
            <a:defPPr marR="0" lvl="0" algn="l" rtl="0">
              <a:lnSpc>
                <a:spcPct val="100000"/>
              </a:lnSpc>
              <a:spcBef>
                <a:spcPts val="0"/>
              </a:spcBef>
              <a:spcAft>
                <a:spcPts val="0"/>
              </a:spcAft>
            </a:defPPr>
            <a:lvl1pPr algn="ctr">
              <a:defRPr kumimoji="0" sz="2000" b="1" kern="0" spc="0" normalizeH="0" baseline="0">
                <a:ln>
                  <a:noFill/>
                </a:ln>
                <a:solidFill>
                  <a:schemeClr val="bg2">
                    <a:lumMod val="75000"/>
                  </a:schemeClr>
                </a:solidFill>
                <a:effectLst/>
                <a:uLnTx/>
                <a:uFillTx/>
                <a:latin typeface="Calibri Light" pitchFamily="34" charset="0"/>
                <a:cs typeface="Calibri Light" pitchFamily="34" charset="0"/>
              </a:defRPr>
            </a:lvl1pPr>
          </a:lstStyle>
          <a:p>
            <a:r>
              <a:rPr lang="en-US" dirty="0"/>
              <a:t>Stomach contents</a:t>
            </a:r>
          </a:p>
          <a:p>
            <a:r>
              <a:rPr lang="en-US" dirty="0"/>
              <a:t>Med&amp;BS - ICES structures were adopted</a:t>
            </a:r>
          </a:p>
        </p:txBody>
      </p:sp>
      <p:grpSp>
        <p:nvGrpSpPr>
          <p:cNvPr id="30" name="Group 29">
            <a:extLst>
              <a:ext uri="{FF2B5EF4-FFF2-40B4-BE49-F238E27FC236}">
                <a16:creationId xmlns:a16="http://schemas.microsoft.com/office/drawing/2014/main" id="{2355EC33-9596-4C27-942D-CCB9EC7F1B89}"/>
              </a:ext>
            </a:extLst>
          </p:cNvPr>
          <p:cNvGrpSpPr/>
          <p:nvPr/>
        </p:nvGrpSpPr>
        <p:grpSpPr>
          <a:xfrm>
            <a:off x="5418159" y="3590674"/>
            <a:ext cx="2538217" cy="2502622"/>
            <a:chOff x="1025671" y="300120"/>
            <a:chExt cx="2538217" cy="2502622"/>
          </a:xfrm>
        </p:grpSpPr>
        <p:sp>
          <p:nvSpPr>
            <p:cNvPr id="31" name="TextBox 30">
              <a:extLst>
                <a:ext uri="{FF2B5EF4-FFF2-40B4-BE49-F238E27FC236}">
                  <a16:creationId xmlns:a16="http://schemas.microsoft.com/office/drawing/2014/main" id="{4C1C1498-20BC-4710-841F-FEBBBA07FDEF}"/>
                </a:ext>
              </a:extLst>
            </p:cNvPr>
            <p:cNvSpPr txBox="1"/>
            <p:nvPr/>
          </p:nvSpPr>
          <p:spPr>
            <a:xfrm>
              <a:off x="1025671" y="300120"/>
              <a:ext cx="2538217" cy="1015663"/>
            </a:xfrm>
            <a:prstGeom prst="rect">
              <a:avLst/>
            </a:prstGeom>
            <a:noFill/>
          </p:spPr>
          <p:txBody>
            <a:bodyPr wrap="square">
              <a:spAutoFit/>
            </a:bodyPr>
            <a:lstStyle/>
            <a:p>
              <a:r>
                <a:rPr kumimoji="0" lang="en-US" sz="2000" b="1" i="1" u="none" strike="noStrike" kern="0" cap="none" spc="0" normalizeH="0" baseline="0" noProof="0" dirty="0">
                  <a:ln>
                    <a:noFill/>
                  </a:ln>
                  <a:solidFill>
                    <a:srgbClr val="0070C0"/>
                  </a:solidFill>
                  <a:effectLst/>
                  <a:uLnTx/>
                  <a:uFillTx/>
                  <a:latin typeface="Calibri Light" panose="020F0302020204030204" pitchFamily="34" charset="0"/>
                  <a:ea typeface="Calibri Light" panose="020F0302020204030204" pitchFamily="34" charset="0"/>
                  <a:cs typeface="Calibri Light" panose="020F0302020204030204" pitchFamily="34" charset="0"/>
                  <a:sym typeface="Symbol"/>
                </a:rPr>
                <a:t>Recreational fisheries</a:t>
              </a:r>
            </a:p>
            <a:p>
              <a:r>
                <a:rPr lang="en-US" sz="2000" b="1" i="1" dirty="0">
                  <a:solidFill>
                    <a:srgbClr val="0070C0"/>
                  </a:solidFill>
                  <a:latin typeface="Calibri Light" panose="020F0302020204030204" pitchFamily="34" charset="0"/>
                  <a:ea typeface="Calibri Light" panose="020F0302020204030204" pitchFamily="34" charset="0"/>
                  <a:cs typeface="Calibri Light" panose="020F0302020204030204" pitchFamily="34" charset="0"/>
                  <a:sym typeface="Symbol"/>
                </a:rPr>
                <a:t>PETS</a:t>
              </a:r>
            </a:p>
            <a:p>
              <a:r>
                <a:rPr kumimoji="0" lang="en-US" sz="2000" b="1" i="1" u="none" strike="noStrike" kern="0" cap="none" spc="0" normalizeH="0" baseline="0" noProof="0" dirty="0">
                  <a:ln>
                    <a:noFill/>
                  </a:ln>
                  <a:solidFill>
                    <a:srgbClr val="0070C0"/>
                  </a:solidFill>
                  <a:effectLst/>
                  <a:uLnTx/>
                  <a:uFillTx/>
                  <a:latin typeface="Calibri Light" panose="020F0302020204030204" pitchFamily="34" charset="0"/>
                  <a:ea typeface="Calibri Light" panose="020F0302020204030204" pitchFamily="34" charset="0"/>
                  <a:cs typeface="Calibri Light" panose="020F0302020204030204" pitchFamily="34" charset="0"/>
                  <a:sym typeface="Symbol"/>
                </a:rPr>
                <a:t>Alien species</a:t>
              </a:r>
            </a:p>
          </p:txBody>
        </p:sp>
        <p:sp>
          <p:nvSpPr>
            <p:cNvPr id="32" name="TextBox 31">
              <a:extLst>
                <a:ext uri="{FF2B5EF4-FFF2-40B4-BE49-F238E27FC236}">
                  <a16:creationId xmlns:a16="http://schemas.microsoft.com/office/drawing/2014/main" id="{D0189607-62CD-46F3-82EC-4B42A9CE5820}"/>
                </a:ext>
              </a:extLst>
            </p:cNvPr>
            <p:cNvSpPr txBox="1"/>
            <p:nvPr/>
          </p:nvSpPr>
          <p:spPr>
            <a:xfrm>
              <a:off x="1036189" y="1648870"/>
              <a:ext cx="1907704" cy="400110"/>
            </a:xfrm>
            <a:prstGeom prst="rect">
              <a:avLst/>
            </a:prstGeom>
            <a:noFill/>
          </p:spPr>
          <p:txBody>
            <a:bodyPr wrap="square">
              <a:spAutoFit/>
            </a:bodyPr>
            <a:lstStyle/>
            <a:p>
              <a:r>
                <a:rPr lang="en-US" sz="2000" b="1" dirty="0">
                  <a:solidFill>
                    <a:srgbClr val="0070C0"/>
                  </a:solidFill>
                  <a:latin typeface="Calibri Light" panose="020F0302020204030204" pitchFamily="34" charset="0"/>
                  <a:ea typeface="Calibri Light" panose="020F0302020204030204" pitchFamily="34" charset="0"/>
                  <a:cs typeface="Calibri Light" panose="020F0302020204030204" pitchFamily="34" charset="0"/>
                </a:rPr>
                <a:t>RDBFIS &amp; MSFD</a:t>
              </a:r>
            </a:p>
          </p:txBody>
        </p:sp>
        <p:sp>
          <p:nvSpPr>
            <p:cNvPr id="33" name="TextBox 32">
              <a:extLst>
                <a:ext uri="{FF2B5EF4-FFF2-40B4-BE49-F238E27FC236}">
                  <a16:creationId xmlns:a16="http://schemas.microsoft.com/office/drawing/2014/main" id="{152D41FC-F1CE-4468-A5BC-BFDBD435784D}"/>
                </a:ext>
              </a:extLst>
            </p:cNvPr>
            <p:cNvSpPr txBox="1"/>
            <p:nvPr/>
          </p:nvSpPr>
          <p:spPr>
            <a:xfrm>
              <a:off x="1049800" y="2402632"/>
              <a:ext cx="1695956" cy="400110"/>
            </a:xfrm>
            <a:prstGeom prst="rect">
              <a:avLst/>
            </a:prstGeom>
            <a:noFill/>
          </p:spPr>
          <p:txBody>
            <a:bodyPr wrap="square">
              <a:spAutoFit/>
            </a:bodyPr>
            <a:lstStyle/>
            <a:p>
              <a:r>
                <a:rPr lang="en-US" sz="2000" b="1" dirty="0">
                  <a:solidFill>
                    <a:srgbClr val="0070C0"/>
                  </a:solidFill>
                  <a:latin typeface="Calibri Light" panose="020F0302020204030204" pitchFamily="34" charset="0"/>
                  <a:ea typeface="Calibri Light" panose="020F0302020204030204" pitchFamily="34" charset="0"/>
                  <a:cs typeface="Calibri Light" panose="020F0302020204030204" pitchFamily="34" charset="0"/>
                </a:rPr>
                <a:t>Statistical WS</a:t>
              </a:r>
            </a:p>
          </p:txBody>
        </p:sp>
      </p:grpSp>
    </p:spTree>
    <p:extLst>
      <p:ext uri="{BB962C8B-B14F-4D97-AF65-F5344CB8AC3E}">
        <p14:creationId xmlns:p14="http://schemas.microsoft.com/office/powerpoint/2010/main" val="4040862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51520" y="524903"/>
            <a:ext cx="8640960" cy="3570208"/>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600"/>
              </a:spcAft>
              <a:buClr>
                <a:srgbClr val="000000"/>
              </a:buClr>
              <a:buSzTx/>
              <a:buFont typeface="Arial"/>
              <a:buNone/>
              <a:tabLst/>
              <a:defRPr/>
            </a:pPr>
            <a:r>
              <a:rPr kumimoji="0" lang="en-US" sz="1800" b="1" i="1" u="none" strike="noStrike" kern="0" cap="none" spc="0" normalizeH="0" baseline="0" noProof="0" dirty="0">
                <a:ln>
                  <a:noFill/>
                </a:ln>
                <a:solidFill>
                  <a:schemeClr val="accent1">
                    <a:lumMod val="50000"/>
                  </a:schemeClr>
                </a:solidFill>
                <a:effectLst/>
                <a:uLnTx/>
                <a:uFillTx/>
                <a:latin typeface="Calibri Light" pitchFamily="34" charset="0"/>
                <a:ea typeface="Calibri Light" pitchFamily="34" charset="0"/>
                <a:cs typeface="Calibri Light" pitchFamily="34" charset="0"/>
                <a:sym typeface="Symbol"/>
              </a:rPr>
              <a:t>Fleet analysis: </a:t>
            </a:r>
            <a:r>
              <a:rPr kumimoji="0" lang="en-US" sz="1800" b="0" i="1" u="none" strike="noStrike" kern="0" cap="none" spc="0" normalizeH="0" baseline="0" noProof="0" dirty="0">
                <a:ln>
                  <a:noFill/>
                </a:ln>
                <a:solidFill>
                  <a:schemeClr val="accent1">
                    <a:lumMod val="50000"/>
                  </a:schemeClr>
                </a:solidFill>
                <a:effectLst/>
                <a:uLnTx/>
                <a:uFillTx/>
                <a:latin typeface="Calibri Light" pitchFamily="34" charset="0"/>
                <a:ea typeface="Calibri Light" pitchFamily="34" charset="0"/>
                <a:cs typeface="Calibri Light" pitchFamily="34" charset="0"/>
                <a:sym typeface="Symbol"/>
              </a:rPr>
              <a:t>an open access dynamic tool </a:t>
            </a:r>
            <a:r>
              <a:rPr lang="en-US" sz="1800" i="1" dirty="0">
                <a:solidFill>
                  <a:schemeClr val="accent1">
                    <a:lumMod val="50000"/>
                  </a:schemeClr>
                </a:solidFill>
                <a:latin typeface="Calibri Light" pitchFamily="34" charset="0"/>
                <a:ea typeface="Calibri Light" pitchFamily="34" charset="0"/>
                <a:cs typeface="Calibri Light" pitchFamily="34" charset="0"/>
                <a:sym typeface="Symbol"/>
              </a:rPr>
              <a:t>has started</a:t>
            </a:r>
            <a:r>
              <a:rPr kumimoji="0" lang="en-US" sz="1800" b="0" i="1" u="none" strike="noStrike" kern="0" cap="none" spc="0" normalizeH="0" baseline="0" noProof="0" dirty="0">
                <a:ln>
                  <a:noFill/>
                </a:ln>
                <a:solidFill>
                  <a:schemeClr val="accent1">
                    <a:lumMod val="50000"/>
                  </a:schemeClr>
                </a:solidFill>
                <a:effectLst/>
                <a:uLnTx/>
                <a:uFillTx/>
                <a:latin typeface="Calibri Light" pitchFamily="34" charset="0"/>
                <a:ea typeface="Calibri Light" pitchFamily="34" charset="0"/>
                <a:cs typeface="Calibri Light" pitchFamily="34" charset="0"/>
                <a:sym typeface="Symbol"/>
              </a:rPr>
              <a:t> to be developed to </a:t>
            </a:r>
            <a:r>
              <a:rPr lang="en-US" sz="1800" i="1" dirty="0">
                <a:solidFill>
                  <a:schemeClr val="accent1">
                    <a:lumMod val="50000"/>
                  </a:schemeClr>
                </a:solidFill>
                <a:latin typeface="Calibri Light" pitchFamily="34" charset="0"/>
                <a:ea typeface="Calibri Light" pitchFamily="34" charset="0"/>
                <a:cs typeface="Calibri Light" pitchFamily="34" charset="0"/>
                <a:sym typeface="Symbol"/>
              </a:rPr>
              <a:t>illustrate </a:t>
            </a:r>
            <a:r>
              <a:rPr kumimoji="0" lang="en-US" sz="1800" b="0" i="1" u="none" strike="noStrike" kern="0" cap="none" spc="0" normalizeH="0" baseline="0" noProof="0" dirty="0">
                <a:ln>
                  <a:noFill/>
                </a:ln>
                <a:solidFill>
                  <a:schemeClr val="accent1">
                    <a:lumMod val="50000"/>
                  </a:schemeClr>
                </a:solidFill>
                <a:effectLst/>
                <a:uLnTx/>
                <a:uFillTx/>
                <a:latin typeface="Calibri Light" pitchFamily="34" charset="0"/>
                <a:ea typeface="Calibri Light" pitchFamily="34" charset="0"/>
                <a:cs typeface="Calibri Light" pitchFamily="34" charset="0"/>
                <a:sym typeface="Symbol"/>
              </a:rPr>
              <a:t>the evolution of the fleet dynamics in Europe; possible link with the landings, discards and value (FDI Table A)</a:t>
            </a:r>
            <a:r>
              <a:rPr lang="en-US" sz="1800" i="1" dirty="0">
                <a:solidFill>
                  <a:schemeClr val="accent1">
                    <a:lumMod val="50000"/>
                  </a:schemeClr>
                </a:solidFill>
                <a:latin typeface="Calibri Light" pitchFamily="34" charset="0"/>
                <a:ea typeface="Calibri Light" pitchFamily="34" charset="0"/>
                <a:cs typeface="Calibri Light" pitchFamily="34" charset="0"/>
                <a:sym typeface="Symbol"/>
              </a:rPr>
              <a:t>;</a:t>
            </a:r>
            <a:endParaRPr lang="el-GR" sz="1800" i="1" dirty="0">
              <a:solidFill>
                <a:schemeClr val="accent1">
                  <a:lumMod val="50000"/>
                </a:schemeClr>
              </a:solidFill>
              <a:latin typeface="Calibri Light" pitchFamily="34" charset="0"/>
              <a:ea typeface="Calibri Light" pitchFamily="34" charset="0"/>
              <a:cs typeface="Calibri Light" pitchFamily="34" charset="0"/>
              <a:sym typeface="Symbol"/>
            </a:endParaRPr>
          </a:p>
          <a:p>
            <a:pPr marL="0" marR="0" lvl="0" indent="0" algn="just" defTabSz="914400" rtl="0" eaLnBrk="1" fontAlgn="auto" latinLnBrk="0" hangingPunct="1">
              <a:lnSpc>
                <a:spcPct val="100000"/>
              </a:lnSpc>
              <a:spcBef>
                <a:spcPts val="0"/>
              </a:spcBef>
              <a:spcAft>
                <a:spcPts val="600"/>
              </a:spcAft>
              <a:buClr>
                <a:srgbClr val="000000"/>
              </a:buClr>
              <a:buSzTx/>
              <a:buFont typeface="Arial"/>
              <a:buNone/>
              <a:tabLst/>
              <a:defRPr/>
            </a:pPr>
            <a:r>
              <a:rPr kumimoji="0" lang="en-US" sz="1800" b="0" i="1" u="none" strike="noStrike" kern="0" cap="none" spc="0" normalizeH="0" baseline="0" noProof="0" dirty="0">
                <a:ln>
                  <a:noFill/>
                </a:ln>
                <a:solidFill>
                  <a:schemeClr val="accent1">
                    <a:lumMod val="50000"/>
                  </a:schemeClr>
                </a:solidFill>
                <a:effectLst/>
                <a:uLnTx/>
                <a:uFillTx/>
                <a:latin typeface="Calibri Light" pitchFamily="34" charset="0"/>
                <a:ea typeface="Calibri Light" pitchFamily="34" charset="0"/>
                <a:cs typeface="Calibri Light" pitchFamily="34" charset="0"/>
                <a:sym typeface="Symbol"/>
              </a:rPr>
              <a:t>Data from the professional fishing fleet, spanning the period from 1991 to 2023, was downloaded from the official EU Fleet Register portal. GIS techniques were employed to spatially join the fishing ports with various geographical entities, including NUTS2 and NUTS3, FDI subregions, Geographical areas (GFCM, ICES). The fishing ports were match to LOCODE from the CIRCAMB Master Data Register. The accuracy of the fishing port locations was validated using information available from the IFREMER Sextant portal. The tool is accessible through the "EU Fleet Data/Fleet Vessels" component of the RDBFIS. </a:t>
            </a:r>
            <a:r>
              <a:rPr lang="en-US" sz="1800" i="1" dirty="0">
                <a:solidFill>
                  <a:schemeClr val="accent1">
                    <a:lumMod val="50000"/>
                  </a:schemeClr>
                </a:solidFill>
                <a:latin typeface="Calibri Light" pitchFamily="34" charset="0"/>
                <a:ea typeface="Calibri Light" pitchFamily="34" charset="0"/>
                <a:cs typeface="Calibri Light" pitchFamily="34" charset="0"/>
                <a:sym typeface="Symbol"/>
              </a:rPr>
              <a:t>Reports </a:t>
            </a:r>
            <a:r>
              <a:rPr kumimoji="0" lang="en-US" sz="1800" b="0" i="1" u="none" strike="noStrike" kern="0" cap="none" spc="0" normalizeH="0" baseline="0" noProof="0" dirty="0">
                <a:ln>
                  <a:noFill/>
                </a:ln>
                <a:solidFill>
                  <a:schemeClr val="accent1">
                    <a:lumMod val="50000"/>
                  </a:schemeClr>
                </a:solidFill>
                <a:effectLst/>
                <a:uLnTx/>
                <a:uFillTx/>
                <a:latin typeface="Calibri Light" pitchFamily="34" charset="0"/>
                <a:ea typeface="Calibri Light" pitchFamily="34" charset="0"/>
                <a:cs typeface="Calibri Light" pitchFamily="34" charset="0"/>
                <a:sym typeface="Symbol"/>
              </a:rPr>
              <a:t>can be generated based on user-defined queries about active or decommissioned fishing vessels</a:t>
            </a:r>
          </a:p>
          <a:p>
            <a:pPr marL="0" marR="0" lvl="0" indent="0" algn="just" defTabSz="914400" rtl="0" eaLnBrk="1" fontAlgn="auto" latinLnBrk="0" hangingPunct="1">
              <a:lnSpc>
                <a:spcPct val="100000"/>
              </a:lnSpc>
              <a:spcBef>
                <a:spcPts val="0"/>
              </a:spcBef>
              <a:spcAft>
                <a:spcPts val="600"/>
              </a:spcAft>
              <a:buClr>
                <a:srgbClr val="000000"/>
              </a:buClr>
              <a:buSzTx/>
              <a:buFont typeface="Arial"/>
              <a:buNone/>
              <a:tabLst/>
              <a:defRPr/>
            </a:pPr>
            <a:endParaRPr kumimoji="0" lang="en-US" sz="1800" b="0" i="1" u="none" strike="noStrike" kern="0" cap="none" spc="0" normalizeH="0" baseline="0" noProof="0" dirty="0">
              <a:ln>
                <a:noFill/>
              </a:ln>
              <a:solidFill>
                <a:schemeClr val="accent1">
                  <a:lumMod val="50000"/>
                </a:schemeClr>
              </a:solidFill>
              <a:effectLst/>
              <a:uLnTx/>
              <a:uFillTx/>
              <a:latin typeface="Calibri Light" pitchFamily="34" charset="0"/>
              <a:ea typeface="Calibri Light" pitchFamily="34" charset="0"/>
              <a:cs typeface="Calibri Light" pitchFamily="34" charset="0"/>
              <a:sym typeface="Symbol"/>
            </a:endParaRPr>
          </a:p>
        </p:txBody>
      </p:sp>
      <p:sp>
        <p:nvSpPr>
          <p:cNvPr id="4" name="Rectangle 3"/>
          <p:cNvSpPr/>
          <p:nvPr/>
        </p:nvSpPr>
        <p:spPr>
          <a:xfrm>
            <a:off x="0" y="0"/>
            <a:ext cx="9144000" cy="400110"/>
          </a:xfrm>
          <a:prstGeom prst="rect">
            <a:avLst/>
          </a:prstGeom>
          <a:solidFill>
            <a:schemeClr val="bg2">
              <a:lumMod val="75000"/>
            </a:schemeClr>
          </a:solidFill>
          <a:ln w="6350">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FFFFFF"/>
                </a:solidFill>
                <a:effectLst/>
                <a:uLnTx/>
                <a:uFillTx/>
                <a:latin typeface="Calibri Light" pitchFamily="34" charset="0"/>
                <a:cs typeface="Calibri Light" pitchFamily="34" charset="0"/>
                <a:sym typeface="Arial"/>
              </a:rPr>
              <a:t>RDBFIS</a:t>
            </a:r>
            <a:r>
              <a:rPr lang="en-US" sz="2000" b="1" dirty="0">
                <a:solidFill>
                  <a:srgbClr val="FFFFFF"/>
                </a:solidFill>
                <a:latin typeface="Calibri Light" pitchFamily="34" charset="0"/>
                <a:cs typeface="Calibri Light" pitchFamily="34" charset="0"/>
              </a:rPr>
              <a:t> </a:t>
            </a:r>
            <a:r>
              <a:rPr kumimoji="0" lang="en-US" sz="2000" b="1" i="0" u="none" strike="noStrike" kern="0" cap="none" spc="0" normalizeH="0" baseline="0" noProof="0" dirty="0">
                <a:ln>
                  <a:noFill/>
                </a:ln>
                <a:solidFill>
                  <a:srgbClr val="FFFFFF"/>
                </a:solidFill>
                <a:effectLst/>
                <a:uLnTx/>
                <a:uFillTx/>
                <a:latin typeface="Calibri Light" pitchFamily="34" charset="0"/>
                <a:cs typeface="Calibri Light" pitchFamily="34" charset="0"/>
                <a:sym typeface="Arial"/>
              </a:rPr>
              <a:t>progress work</a:t>
            </a:r>
            <a:endParaRPr kumimoji="0" lang="en-GB" sz="2000" b="1" i="0" u="none" strike="noStrike" kern="0" cap="none" spc="0" normalizeH="0" baseline="0" noProof="0" dirty="0">
              <a:ln>
                <a:noFill/>
              </a:ln>
              <a:solidFill>
                <a:srgbClr val="FFFFFF"/>
              </a:solidFill>
              <a:effectLst/>
              <a:uLnTx/>
              <a:uFillTx/>
              <a:latin typeface="Calibri Light" pitchFamily="34" charset="0"/>
              <a:cs typeface="Calibri Light" pitchFamily="34" charset="0"/>
              <a:sym typeface="Arial"/>
            </a:endParaRPr>
          </a:p>
        </p:txBody>
      </p:sp>
      <p:pic>
        <p:nvPicPr>
          <p:cNvPr id="12" name="Picture 11">
            <a:hlinkClick r:id="rId3" action="ppaction://hlinksldjump"/>
            <a:extLst>
              <a:ext uri="{FF2B5EF4-FFF2-40B4-BE49-F238E27FC236}">
                <a16:creationId xmlns:a16="http://schemas.microsoft.com/office/drawing/2014/main" id="{FA9CAC3D-387C-46EF-9D53-60C59A467C1E}"/>
              </a:ext>
            </a:extLst>
          </p:cNvPr>
          <p:cNvPicPr>
            <a:picLocks noChangeAspect="1"/>
          </p:cNvPicPr>
          <p:nvPr/>
        </p:nvPicPr>
        <p:blipFill>
          <a:blip r:embed="rId4"/>
          <a:stretch>
            <a:fillRect/>
          </a:stretch>
        </p:blipFill>
        <p:spPr>
          <a:xfrm>
            <a:off x="2123728" y="3861048"/>
            <a:ext cx="4585840" cy="259680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63688" y="5426640"/>
            <a:ext cx="5688632" cy="738664"/>
          </a:xfrm>
          <a:prstGeom prst="rect">
            <a:avLst/>
          </a:prstGeom>
          <a:solidFill>
            <a:schemeClr val="bg1"/>
          </a:solidFill>
        </p:spPr>
        <p:txBody>
          <a:bodyPr wrap="square" lIns="0" tIns="0" rIns="0" bIns="0">
            <a:spAutoFit/>
          </a:bodyPr>
          <a:lstStyle/>
          <a:p>
            <a:pPr marL="447675" indent="-180975"/>
            <a:r>
              <a:rPr lang="en-US" sz="1600" i="1" dirty="0">
                <a:solidFill>
                  <a:srgbClr val="0070C0"/>
                </a:solidFill>
                <a:latin typeface="Calibri Light" pitchFamily="34" charset="0"/>
                <a:ea typeface="Calibri Light" pitchFamily="34" charset="0"/>
                <a:cs typeface="Calibri Light" pitchFamily="34" charset="0"/>
              </a:rPr>
              <a:t>Maurizio GIBIN, Maciej ADAMOWICZ, </a:t>
            </a:r>
            <a:r>
              <a:rPr lang="en-US" sz="1600" i="1" dirty="0" err="1">
                <a:solidFill>
                  <a:srgbClr val="0070C0"/>
                </a:solidFill>
                <a:latin typeface="Calibri Light" pitchFamily="34" charset="0"/>
                <a:ea typeface="Calibri Light" pitchFamily="34" charset="0"/>
                <a:cs typeface="Calibri Light" pitchFamily="34" charset="0"/>
              </a:rPr>
              <a:t>Maksims</a:t>
            </a:r>
            <a:r>
              <a:rPr lang="en-US" sz="1600" i="1" dirty="0">
                <a:solidFill>
                  <a:srgbClr val="0070C0"/>
                </a:solidFill>
                <a:latin typeface="Calibri Light" pitchFamily="34" charset="0"/>
                <a:ea typeface="Calibri Light" pitchFamily="34" charset="0"/>
                <a:cs typeface="Calibri Light" pitchFamily="34" charset="0"/>
              </a:rPr>
              <a:t> KOVSARS quality (checks on spatial information and mapping for the FDI EWG)</a:t>
            </a:r>
          </a:p>
          <a:p>
            <a:pPr marL="447675" indent="-180975"/>
            <a:r>
              <a:rPr lang="en-US" sz="1600" i="1" dirty="0">
                <a:solidFill>
                  <a:srgbClr val="0070C0"/>
                </a:solidFill>
                <a:latin typeface="Calibri Light" pitchFamily="34" charset="0"/>
                <a:ea typeface="Calibri Light" pitchFamily="34" charset="0"/>
                <a:cs typeface="Calibri Light" pitchFamily="34" charset="0"/>
              </a:rPr>
              <a:t> </a:t>
            </a:r>
          </a:p>
        </p:txBody>
      </p:sp>
      <p:pic>
        <p:nvPicPr>
          <p:cNvPr id="6159" name="Picture 15"/>
          <p:cNvPicPr>
            <a:picLocks noChangeAspect="1" noChangeArrowheads="1"/>
          </p:cNvPicPr>
          <p:nvPr/>
        </p:nvPicPr>
        <p:blipFill>
          <a:blip r:embed="rId2"/>
          <a:srcRect t="60942"/>
          <a:stretch>
            <a:fillRect/>
          </a:stretch>
        </p:blipFill>
        <p:spPr bwMode="auto">
          <a:xfrm>
            <a:off x="899592" y="4221088"/>
            <a:ext cx="7213548" cy="1000132"/>
          </a:xfrm>
          <a:prstGeom prst="rect">
            <a:avLst/>
          </a:prstGeom>
          <a:noFill/>
          <a:ln w="9525">
            <a:noFill/>
            <a:miter lim="800000"/>
            <a:headEnd/>
            <a:tailEnd/>
          </a:ln>
          <a:effectLst/>
        </p:spPr>
      </p:pic>
      <p:sp>
        <p:nvSpPr>
          <p:cNvPr id="5" name="Rectangle 4"/>
          <p:cNvSpPr/>
          <p:nvPr/>
        </p:nvSpPr>
        <p:spPr>
          <a:xfrm>
            <a:off x="2699792" y="2420888"/>
            <a:ext cx="3498772" cy="430887"/>
          </a:xfrm>
          <a:prstGeom prst="rect">
            <a:avLst/>
          </a:prstGeom>
          <a:solidFill>
            <a:schemeClr val="bg1"/>
          </a:solidFill>
        </p:spPr>
        <p:txBody>
          <a:bodyPr wrap="square" lIns="0" tIns="0" rIns="0" bIns="0">
            <a:spAutoFit/>
          </a:bodyPr>
          <a:lstStyle/>
          <a:p>
            <a:pPr marL="447675" indent="-180975" algn="ctr"/>
            <a:r>
              <a:rPr lang="en-US" sz="2800" b="1" i="1" dirty="0">
                <a:solidFill>
                  <a:srgbClr val="0070C0"/>
                </a:solidFill>
                <a:latin typeface="Calibri Light" pitchFamily="34" charset="0"/>
                <a:ea typeface="Calibri Light" pitchFamily="34" charset="0"/>
                <a:cs typeface="Calibri Light" pitchFamily="34" charset="0"/>
                <a:hlinkClick r:id="rId3">
                  <a:extLst>
                    <a:ext uri="{A12FA001-AC4F-418D-AE19-62706E023703}">
                      <ahyp:hlinkClr xmlns:ahyp="http://schemas.microsoft.com/office/drawing/2018/hyperlinkcolor" val="tx"/>
                    </a:ext>
                  </a:extLst>
                </a:hlinkClick>
              </a:rPr>
              <a:t>https://rdbfis.eu/</a:t>
            </a:r>
            <a:endParaRPr lang="en-US" sz="2800" b="1" i="1" dirty="0">
              <a:solidFill>
                <a:srgbClr val="0070C0"/>
              </a:solidFill>
              <a:latin typeface="Calibri Light" pitchFamily="34" charset="0"/>
              <a:ea typeface="Calibri Light" pitchFamily="34" charset="0"/>
              <a:cs typeface="Calibri Light" pitchFamily="34" charset="0"/>
            </a:endParaRPr>
          </a:p>
        </p:txBody>
      </p:sp>
      <p:pic>
        <p:nvPicPr>
          <p:cNvPr id="7" name="Picture 2"/>
          <p:cNvPicPr>
            <a:picLocks noChangeAspect="1" noChangeArrowheads="1"/>
          </p:cNvPicPr>
          <p:nvPr/>
        </p:nvPicPr>
        <p:blipFill>
          <a:blip r:embed="rId4"/>
          <a:srcRect l="9376" t="24723" r="10142"/>
          <a:stretch>
            <a:fillRect/>
          </a:stretch>
        </p:blipFill>
        <p:spPr bwMode="auto">
          <a:xfrm>
            <a:off x="1859368" y="2996952"/>
            <a:ext cx="5498392" cy="975246"/>
          </a:xfrm>
          <a:prstGeom prst="rect">
            <a:avLst/>
          </a:prstGeom>
          <a:noFill/>
          <a:ln w="9525">
            <a:noFill/>
            <a:miter lim="800000"/>
            <a:headEnd/>
            <a:tailEnd/>
          </a:ln>
          <a:effectLst/>
        </p:spPr>
      </p:pic>
      <p:pic>
        <p:nvPicPr>
          <p:cNvPr id="9" name="Imagen 1" descr="logo_ec_17_colors_300dpi"/>
          <p:cNvPicPr/>
          <p:nvPr/>
        </p:nvPicPr>
        <p:blipFill>
          <a:blip r:embed="rId5">
            <a:extLst>
              <a:ext uri="{28A0092B-C50C-407E-A947-70E740481C1C}">
                <a14:useLocalDpi xmlns:a14="http://schemas.microsoft.com/office/drawing/2010/main" val="0"/>
              </a:ext>
            </a:extLst>
          </a:blip>
          <a:srcRect/>
          <a:stretch>
            <a:fillRect/>
          </a:stretch>
        </p:blipFill>
        <p:spPr bwMode="auto">
          <a:xfrm>
            <a:off x="3854137" y="214290"/>
            <a:ext cx="1360805" cy="669925"/>
          </a:xfrm>
          <a:prstGeom prst="rect">
            <a:avLst/>
          </a:prstGeom>
          <a:noFill/>
          <a:ln>
            <a:noFill/>
          </a:ln>
        </p:spPr>
      </p:pic>
      <p:sp>
        <p:nvSpPr>
          <p:cNvPr id="10" name="Rectangle 9"/>
          <p:cNvSpPr/>
          <p:nvPr/>
        </p:nvSpPr>
        <p:spPr>
          <a:xfrm>
            <a:off x="2214546" y="928670"/>
            <a:ext cx="4572000" cy="975652"/>
          </a:xfrm>
          <a:prstGeom prst="rect">
            <a:avLst/>
          </a:prstGeom>
        </p:spPr>
        <p:txBody>
          <a:bodyPr>
            <a:spAutoFit/>
          </a:bodyPr>
          <a:lstStyle/>
          <a:p>
            <a:pPr algn="ctr">
              <a:lnSpc>
                <a:spcPct val="105000"/>
              </a:lnSpc>
            </a:pPr>
            <a:r>
              <a:rPr lang="en-US" b="1" cap="small" dirty="0">
                <a:solidFill>
                  <a:schemeClr val="bg2">
                    <a:lumMod val="50000"/>
                  </a:schemeClr>
                </a:solidFill>
                <a:latin typeface="Calibri Light" pitchFamily="34" charset="0"/>
                <a:ea typeface="Calibri"/>
                <a:cs typeface="Calibri Light" pitchFamily="34" charset="0"/>
                <a:sym typeface="Symbol"/>
              </a:rPr>
              <a:t>CINEA/EMFAF/2021/3.1.2/03/SC04/SI2.881222</a:t>
            </a:r>
          </a:p>
          <a:p>
            <a:pPr algn="ctr">
              <a:lnSpc>
                <a:spcPct val="105000"/>
              </a:lnSpc>
            </a:pPr>
            <a:r>
              <a:rPr lang="en-US" b="1" i="1" dirty="0">
                <a:solidFill>
                  <a:schemeClr val="bg2">
                    <a:lumMod val="75000"/>
                  </a:schemeClr>
                </a:solidFill>
                <a:latin typeface="Calibri Light" pitchFamily="34" charset="0"/>
                <a:ea typeface="Calibri Light" pitchFamily="34" charset="0"/>
                <a:cs typeface="Calibri Light" pitchFamily="34" charset="0"/>
              </a:rPr>
              <a:t>Specific Contract 2021/3.1.2/03/SC04</a:t>
            </a:r>
          </a:p>
          <a:p>
            <a:pPr algn="ctr"/>
            <a:r>
              <a:rPr lang="en-US" b="1" dirty="0">
                <a:solidFill>
                  <a:schemeClr val="bg2">
                    <a:lumMod val="50000"/>
                  </a:schemeClr>
                </a:solidFill>
                <a:latin typeface="Calibri Light" pitchFamily="34" charset="0"/>
                <a:ea typeface="Calibri"/>
                <a:cs typeface="Calibri Light" pitchFamily="34" charset="0"/>
                <a:sym typeface="Symbol"/>
              </a:rPr>
              <a:t>Hosting, maintenance and further development of the Regional Database for the Mediterranean and Black Seas</a:t>
            </a:r>
          </a:p>
        </p:txBody>
      </p:sp>
      <p:sp>
        <p:nvSpPr>
          <p:cNvPr id="11" name="Rectangle 10">
            <a:extLst>
              <a:ext uri="{FF2B5EF4-FFF2-40B4-BE49-F238E27FC236}">
                <a16:creationId xmlns:a16="http://schemas.microsoft.com/office/drawing/2014/main" id="{78D08A35-D046-4A91-9D7B-A232218F6A38}"/>
              </a:ext>
            </a:extLst>
          </p:cNvPr>
          <p:cNvSpPr/>
          <p:nvPr/>
        </p:nvSpPr>
        <p:spPr>
          <a:xfrm>
            <a:off x="2051720" y="2060848"/>
            <a:ext cx="4998970" cy="430887"/>
          </a:xfrm>
          <a:prstGeom prst="rect">
            <a:avLst/>
          </a:prstGeom>
          <a:solidFill>
            <a:schemeClr val="bg1"/>
          </a:solidFill>
        </p:spPr>
        <p:txBody>
          <a:bodyPr wrap="square" lIns="0" tIns="0" rIns="0" bIns="0">
            <a:spAutoFit/>
          </a:bodyPr>
          <a:lstStyle/>
          <a:p>
            <a:pPr marL="447675" indent="-180975"/>
            <a:r>
              <a:rPr lang="en-US" sz="2800" b="1" i="1" dirty="0">
                <a:solidFill>
                  <a:srgbClr val="0070C0"/>
                </a:solidFill>
                <a:latin typeface="Calibri Light" pitchFamily="34" charset="0"/>
                <a:ea typeface="Calibri Light" pitchFamily="34" charset="0"/>
                <a:cs typeface="Calibri Light" pitchFamily="34" charset="0"/>
              </a:rPr>
              <a:t>We thank you for your attention</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E8A2E44B0CEB7E47B8540D1C44E7D149" ma:contentTypeVersion="11" ma:contentTypeDescription="Creare un nuovo documento." ma:contentTypeScope="" ma:versionID="665c651f9bd412448c28db1e1cdcba9e">
  <xsd:schema xmlns:xsd="http://www.w3.org/2001/XMLSchema" xmlns:xs="http://www.w3.org/2001/XMLSchema" xmlns:p="http://schemas.microsoft.com/office/2006/metadata/properties" xmlns:ns2="8e93a919-8b90-4eee-a128-e4c4ed2c8f0f" xmlns:ns3="82e3c047-f150-4590-ba06-f742885720c6" targetNamespace="http://schemas.microsoft.com/office/2006/metadata/properties" ma:root="true" ma:fieldsID="5d2f7cd4b9a091a78ff9cacc422cfa6b" ns2:_="" ns3:_="">
    <xsd:import namespace="8e93a919-8b90-4eee-a128-e4c4ed2c8f0f"/>
    <xsd:import namespace="82e3c047-f150-4590-ba06-f742885720c6"/>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SearchPropertie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e93a919-8b90-4eee-a128-e4c4ed2c8f0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lcf76f155ced4ddcb4097134ff3c332f" ma:index="13" nillable="true" ma:taxonomy="true" ma:internalName="lcf76f155ced4ddcb4097134ff3c332f" ma:taxonomyFieldName="MediaServiceImageTags" ma:displayName="Tag immagine" ma:readOnly="false" ma:fieldId="{5cf76f15-5ced-4ddc-b409-7134ff3c332f}" ma:taxonomyMulti="true" ma:sspId="1e68faa5-9218-4cce-9282-5710a97a2d91"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2e3c047-f150-4590-ba06-f742885720c6"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9652f7ed-dd19-46b3-b48b-992a46fb2015}" ma:internalName="TaxCatchAll" ma:showField="CatchAllData" ma:web="82e3c047-f150-4590-ba06-f742885720c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82e3c047-f150-4590-ba06-f742885720c6" xsi:nil="true"/>
    <lcf76f155ced4ddcb4097134ff3c332f xmlns="8e93a919-8b90-4eee-a128-e4c4ed2c8f0f">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49687C5C-8DA6-4ECA-8269-B40E12132E63}">
  <ds:schemaRefs>
    <ds:schemaRef ds:uri="http://schemas.microsoft.com/sharepoint/v3/contenttype/forms"/>
  </ds:schemaRefs>
</ds:datastoreItem>
</file>

<file path=customXml/itemProps2.xml><?xml version="1.0" encoding="utf-8"?>
<ds:datastoreItem xmlns:ds="http://schemas.openxmlformats.org/officeDocument/2006/customXml" ds:itemID="{7ED47828-8AA3-4381-B113-1E997E79455E}"/>
</file>

<file path=customXml/itemProps3.xml><?xml version="1.0" encoding="utf-8"?>
<ds:datastoreItem xmlns:ds="http://schemas.openxmlformats.org/officeDocument/2006/customXml" ds:itemID="{F4E03F0A-D01B-46E1-B341-2517BAA330B3}">
  <ds:schemaRefs>
    <ds:schemaRef ds:uri="http://schemas.microsoft.com/office/2006/metadata/properties"/>
    <ds:schemaRef ds:uri="http://schemas.microsoft.com/office/infopath/2007/PartnerControls"/>
    <ds:schemaRef ds:uri="4d5313c0-c1e6-4122-afa9-da1ccdba405d"/>
  </ds:schemaRefs>
</ds:datastoreItem>
</file>

<file path=docProps/app.xml><?xml version="1.0" encoding="utf-8"?>
<Properties xmlns="http://schemas.openxmlformats.org/officeDocument/2006/extended-properties" xmlns:vt="http://schemas.openxmlformats.org/officeDocument/2006/docPropsVTypes">
  <TotalTime>19623</TotalTime>
  <Words>1368</Words>
  <Application>Microsoft Office PowerPoint</Application>
  <PresentationFormat>On-screen Show (4:3)</PresentationFormat>
  <Paragraphs>190</Paragraphs>
  <Slides>12</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Cascadia Code</vt:lpstr>
      <vt:lpstr>Calibri Light</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stefanos</dc:creator>
  <cp:lastModifiedBy>Stefanos Kavadas</cp:lastModifiedBy>
  <cp:revision>2540</cp:revision>
  <dcterms:modified xsi:type="dcterms:W3CDTF">2024-09-17T05:12:47Z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0x010100E8A2E44B0CEB7E47B8540D1C44E7D149</vt:lpwstr>
  </property>
</Properties>
</file>